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75" r:id="rId3"/>
    <p:sldId id="257" r:id="rId4"/>
    <p:sldId id="260" r:id="rId5"/>
    <p:sldId id="259" r:id="rId6"/>
    <p:sldId id="258" r:id="rId7"/>
    <p:sldId id="283" r:id="rId8"/>
    <p:sldId id="261" r:id="rId9"/>
    <p:sldId id="262" r:id="rId10"/>
    <p:sldId id="263" r:id="rId11"/>
    <p:sldId id="264" r:id="rId12"/>
    <p:sldId id="265" r:id="rId13"/>
    <p:sldId id="266" r:id="rId14"/>
    <p:sldId id="274" r:id="rId15"/>
    <p:sldId id="267" r:id="rId16"/>
    <p:sldId id="268" r:id="rId17"/>
    <p:sldId id="269" r:id="rId18"/>
    <p:sldId id="270" r:id="rId19"/>
    <p:sldId id="271" r:id="rId20"/>
    <p:sldId id="272" r:id="rId21"/>
    <p:sldId id="273" r:id="rId22"/>
    <p:sldId id="276" r:id="rId23"/>
    <p:sldId id="284" r:id="rId24"/>
    <p:sldId id="277" r:id="rId25"/>
    <p:sldId id="278" r:id="rId26"/>
    <p:sldId id="294" r:id="rId27"/>
    <p:sldId id="282" r:id="rId28"/>
    <p:sldId id="280" r:id="rId29"/>
    <p:sldId id="281" r:id="rId30"/>
    <p:sldId id="285" r:id="rId31"/>
    <p:sldId id="287" r:id="rId32"/>
    <p:sldId id="288" r:id="rId33"/>
    <p:sldId id="289" r:id="rId34"/>
    <p:sldId id="291" r:id="rId35"/>
    <p:sldId id="290" r:id="rId36"/>
  </p:sldIdLst>
  <p:sldSz cx="12192000" cy="6858000"/>
  <p:notesSz cx="6858000" cy="9144000"/>
  <p:embeddedFontLst>
    <p:embeddedFont>
      <p:font typeface="Barlow" panose="00000500000000000000" pitchFamily="2" charset="0"/>
      <p:regular r:id="rId37"/>
      <p:bold r:id="rId38"/>
      <p:italic r:id="rId39"/>
      <p:boldItalic r:id="rId40"/>
    </p:embeddedFont>
  </p:embeddedFontLst>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697"/>
    <a:srgbClr val="2DBDB6"/>
    <a:srgbClr val="00746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00F2EF-A01B-422E-8F24-74B5495182B5}" v="5" dt="2024-04-29T10:51:35.3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43" autoAdjust="0"/>
    <p:restoredTop sz="94660"/>
  </p:normalViewPr>
  <p:slideViewPr>
    <p:cSldViewPr snapToGrid="0">
      <p:cViewPr varScale="1">
        <p:scale>
          <a:sx n="63" d="100"/>
          <a:sy n="63" d="100"/>
        </p:scale>
        <p:origin x="812"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uno Miguel Nunes" userId="a5e18b14-f03b-4782-b623-956f4e622528" providerId="ADAL" clId="{FF00F2EF-A01B-422E-8F24-74B5495182B5}"/>
    <pc:docChg chg="custSel modSld">
      <pc:chgData name="Nuno Miguel Nunes" userId="a5e18b14-f03b-4782-b623-956f4e622528" providerId="ADAL" clId="{FF00F2EF-A01B-422E-8F24-74B5495182B5}" dt="2024-04-29T10:51:35.365" v="57"/>
      <pc:docMkLst>
        <pc:docMk/>
      </pc:docMkLst>
      <pc:sldChg chg="modSp mod">
        <pc:chgData name="Nuno Miguel Nunes" userId="a5e18b14-f03b-4782-b623-956f4e622528" providerId="ADAL" clId="{FF00F2EF-A01B-422E-8F24-74B5495182B5}" dt="2024-04-29T10:46:50.857" v="55"/>
        <pc:sldMkLst>
          <pc:docMk/>
          <pc:sldMk cId="3642864530" sldId="269"/>
        </pc:sldMkLst>
        <pc:spChg chg="mod">
          <ac:chgData name="Nuno Miguel Nunes" userId="a5e18b14-f03b-4782-b623-956f4e622528" providerId="ADAL" clId="{FF00F2EF-A01B-422E-8F24-74B5495182B5}" dt="2024-04-29T10:46:50.857" v="55"/>
          <ac:spMkLst>
            <pc:docMk/>
            <pc:sldMk cId="3642864530" sldId="269"/>
            <ac:spMk id="9" creationId="{00000000-0000-0000-0000-000000000000}"/>
          </ac:spMkLst>
        </pc:spChg>
      </pc:sldChg>
      <pc:sldChg chg="addSp delSp modSp mod">
        <pc:chgData name="Nuno Miguel Nunes" userId="a5e18b14-f03b-4782-b623-956f4e622528" providerId="ADAL" clId="{FF00F2EF-A01B-422E-8F24-74B5495182B5}" dt="2024-04-29T10:51:35.365" v="57"/>
        <pc:sldMkLst>
          <pc:docMk/>
          <pc:sldMk cId="1100888978" sldId="290"/>
        </pc:sldMkLst>
        <pc:grpChg chg="add del mod">
          <ac:chgData name="Nuno Miguel Nunes" userId="a5e18b14-f03b-4782-b623-956f4e622528" providerId="ADAL" clId="{FF00F2EF-A01B-422E-8F24-74B5495182B5}" dt="2024-04-29T10:51:34.221" v="56" actId="478"/>
          <ac:grpSpMkLst>
            <pc:docMk/>
            <pc:sldMk cId="1100888978" sldId="290"/>
            <ac:grpSpMk id="18" creationId="{B9F3E1EE-949D-AD75-0039-21E14DE12CF8}"/>
          </ac:grpSpMkLst>
        </pc:grpChg>
        <pc:grpChg chg="add mod">
          <ac:chgData name="Nuno Miguel Nunes" userId="a5e18b14-f03b-4782-b623-956f4e622528" providerId="ADAL" clId="{FF00F2EF-A01B-422E-8F24-74B5495182B5}" dt="2024-04-29T10:51:35.365" v="57"/>
          <ac:grpSpMkLst>
            <pc:docMk/>
            <pc:sldMk cId="1100888978" sldId="290"/>
            <ac:grpSpMk id="19" creationId="{698CEBDE-BF44-4C28-D803-F0D55EA7EE52}"/>
          </ac:grpSpMkLst>
        </pc:grpChg>
        <pc:grpChg chg="del">
          <ac:chgData name="Nuno Miguel Nunes" userId="a5e18b14-f03b-4782-b623-956f4e622528" providerId="ADAL" clId="{FF00F2EF-A01B-422E-8F24-74B5495182B5}" dt="2024-04-29T10:31:07.923" v="30" actId="165"/>
          <ac:grpSpMkLst>
            <pc:docMk/>
            <pc:sldMk cId="1100888978" sldId="290"/>
            <ac:grpSpMk id="20" creationId="{00000000-0000-0000-0000-000000000000}"/>
          </ac:grpSpMkLst>
        </pc:grpChg>
        <pc:picChg chg="del mod">
          <ac:chgData name="Nuno Miguel Nunes" userId="a5e18b14-f03b-4782-b623-956f4e622528" providerId="ADAL" clId="{FF00F2EF-A01B-422E-8F24-74B5495182B5}" dt="2024-04-29T10:29:42.357" v="6" actId="478"/>
          <ac:picMkLst>
            <pc:docMk/>
            <pc:sldMk cId="1100888978" sldId="290"/>
            <ac:picMk id="2" creationId="{9F99A414-EB18-CA57-9FE3-F421C6740A0A}"/>
          </ac:picMkLst>
        </pc:picChg>
        <pc:picChg chg="mod topLvl">
          <ac:chgData name="Nuno Miguel Nunes" userId="a5e18b14-f03b-4782-b623-956f4e622528" providerId="ADAL" clId="{FF00F2EF-A01B-422E-8F24-74B5495182B5}" dt="2024-04-29T10:31:59.541" v="50" actId="164"/>
          <ac:picMkLst>
            <pc:docMk/>
            <pc:sldMk cId="1100888978" sldId="290"/>
            <ac:picMk id="4" creationId="{00000000-0000-0000-0000-000000000000}"/>
          </ac:picMkLst>
        </pc:picChg>
        <pc:picChg chg="mod topLvl">
          <ac:chgData name="Nuno Miguel Nunes" userId="a5e18b14-f03b-4782-b623-956f4e622528" providerId="ADAL" clId="{FF00F2EF-A01B-422E-8F24-74B5495182B5}" dt="2024-04-29T10:31:59.541" v="50" actId="164"/>
          <ac:picMkLst>
            <pc:docMk/>
            <pc:sldMk cId="1100888978" sldId="290"/>
            <ac:picMk id="5" creationId="{00000000-0000-0000-0000-000000000000}"/>
          </ac:picMkLst>
        </pc:picChg>
        <pc:picChg chg="mod topLvl">
          <ac:chgData name="Nuno Miguel Nunes" userId="a5e18b14-f03b-4782-b623-956f4e622528" providerId="ADAL" clId="{FF00F2EF-A01B-422E-8F24-74B5495182B5}" dt="2024-04-29T10:31:59.541" v="50" actId="164"/>
          <ac:picMkLst>
            <pc:docMk/>
            <pc:sldMk cId="1100888978" sldId="290"/>
            <ac:picMk id="7" creationId="{00000000-0000-0000-0000-000000000000}"/>
          </ac:picMkLst>
        </pc:picChg>
        <pc:picChg chg="mod topLvl">
          <ac:chgData name="Nuno Miguel Nunes" userId="a5e18b14-f03b-4782-b623-956f4e622528" providerId="ADAL" clId="{FF00F2EF-A01B-422E-8F24-74B5495182B5}" dt="2024-04-29T10:31:59.541" v="50" actId="164"/>
          <ac:picMkLst>
            <pc:docMk/>
            <pc:sldMk cId="1100888978" sldId="290"/>
            <ac:picMk id="8" creationId="{00000000-0000-0000-0000-000000000000}"/>
          </ac:picMkLst>
        </pc:picChg>
        <pc:picChg chg="mod topLvl">
          <ac:chgData name="Nuno Miguel Nunes" userId="a5e18b14-f03b-4782-b623-956f4e622528" providerId="ADAL" clId="{FF00F2EF-A01B-422E-8F24-74B5495182B5}" dt="2024-04-29T10:31:59.541" v="50" actId="164"/>
          <ac:picMkLst>
            <pc:docMk/>
            <pc:sldMk cId="1100888978" sldId="290"/>
            <ac:picMk id="9" creationId="{00000000-0000-0000-0000-000000000000}"/>
          </ac:picMkLst>
        </pc:picChg>
        <pc:picChg chg="del mod topLvl">
          <ac:chgData name="Nuno Miguel Nunes" userId="a5e18b14-f03b-4782-b623-956f4e622528" providerId="ADAL" clId="{FF00F2EF-A01B-422E-8F24-74B5495182B5}" dt="2024-04-29T10:31:44.214" v="48" actId="478"/>
          <ac:picMkLst>
            <pc:docMk/>
            <pc:sldMk cId="1100888978" sldId="290"/>
            <ac:picMk id="10" creationId="{00000000-0000-0000-0000-000000000000}"/>
          </ac:picMkLst>
        </pc:picChg>
        <pc:picChg chg="mod">
          <ac:chgData name="Nuno Miguel Nunes" userId="a5e18b14-f03b-4782-b623-956f4e622528" providerId="ADAL" clId="{FF00F2EF-A01B-422E-8F24-74B5495182B5}" dt="2024-04-29T10:31:59.541" v="50" actId="164"/>
          <ac:picMkLst>
            <pc:docMk/>
            <pc:sldMk cId="1100888978" sldId="290"/>
            <ac:picMk id="12" creationId="{00000000-0000-0000-0000-000000000000}"/>
          </ac:picMkLst>
        </pc:picChg>
        <pc:picChg chg="add mod ord">
          <ac:chgData name="Nuno Miguel Nunes" userId="a5e18b14-f03b-4782-b623-956f4e622528" providerId="ADAL" clId="{FF00F2EF-A01B-422E-8F24-74B5495182B5}" dt="2024-04-29T10:29:47.838" v="23" actId="1037"/>
          <ac:picMkLst>
            <pc:docMk/>
            <pc:sldMk cId="1100888978" sldId="290"/>
            <ac:picMk id="13" creationId="{50B2C988-16AF-B1F0-DA8D-ED13DC5F2DA3}"/>
          </ac:picMkLst>
        </pc:picChg>
        <pc:picChg chg="add mod ord">
          <ac:chgData name="Nuno Miguel Nunes" userId="a5e18b14-f03b-4782-b623-956f4e622528" providerId="ADAL" clId="{FF00F2EF-A01B-422E-8F24-74B5495182B5}" dt="2024-04-29T10:31:59.541" v="50" actId="164"/>
          <ac:picMkLst>
            <pc:docMk/>
            <pc:sldMk cId="1100888978" sldId="290"/>
            <ac:picMk id="16" creationId="{DE3D5107-DE93-8F54-61EC-F7E57226CE90}"/>
          </ac:picMkLst>
        </pc:picChg>
        <pc:picChg chg="mod">
          <ac:chgData name="Nuno Miguel Nunes" userId="a5e18b14-f03b-4782-b623-956f4e622528" providerId="ADAL" clId="{FF00F2EF-A01B-422E-8F24-74B5495182B5}" dt="2024-04-29T10:51:35.365" v="57"/>
          <ac:picMkLst>
            <pc:docMk/>
            <pc:sldMk cId="1100888978" sldId="290"/>
            <ac:picMk id="21" creationId="{601E83BD-9510-232F-4BFC-E3BAD8BD91ED}"/>
          </ac:picMkLst>
        </pc:picChg>
        <pc:picChg chg="mod">
          <ac:chgData name="Nuno Miguel Nunes" userId="a5e18b14-f03b-4782-b623-956f4e622528" providerId="ADAL" clId="{FF00F2EF-A01B-422E-8F24-74B5495182B5}" dt="2024-04-29T10:51:35.365" v="57"/>
          <ac:picMkLst>
            <pc:docMk/>
            <pc:sldMk cId="1100888978" sldId="290"/>
            <ac:picMk id="22" creationId="{BCCFB064-933E-544F-4923-9099B2DE7ED6}"/>
          </ac:picMkLst>
        </pc:picChg>
        <pc:picChg chg="mod">
          <ac:chgData name="Nuno Miguel Nunes" userId="a5e18b14-f03b-4782-b623-956f4e622528" providerId="ADAL" clId="{FF00F2EF-A01B-422E-8F24-74B5495182B5}" dt="2024-04-29T10:51:35.365" v="57"/>
          <ac:picMkLst>
            <pc:docMk/>
            <pc:sldMk cId="1100888978" sldId="290"/>
            <ac:picMk id="23" creationId="{6C756A9C-CE3D-58EE-41D9-3AAFBBBE1A8B}"/>
          </ac:picMkLst>
        </pc:picChg>
        <pc:picChg chg="mod">
          <ac:chgData name="Nuno Miguel Nunes" userId="a5e18b14-f03b-4782-b623-956f4e622528" providerId="ADAL" clId="{FF00F2EF-A01B-422E-8F24-74B5495182B5}" dt="2024-04-29T10:51:35.365" v="57"/>
          <ac:picMkLst>
            <pc:docMk/>
            <pc:sldMk cId="1100888978" sldId="290"/>
            <ac:picMk id="24" creationId="{06A516AD-8B46-629C-BBFE-77C6861082D9}"/>
          </ac:picMkLst>
        </pc:picChg>
        <pc:picChg chg="mod">
          <ac:chgData name="Nuno Miguel Nunes" userId="a5e18b14-f03b-4782-b623-956f4e622528" providerId="ADAL" clId="{FF00F2EF-A01B-422E-8F24-74B5495182B5}" dt="2024-04-29T10:51:35.365" v="57"/>
          <ac:picMkLst>
            <pc:docMk/>
            <pc:sldMk cId="1100888978" sldId="290"/>
            <ac:picMk id="25" creationId="{610BDA96-4204-5459-F819-EB42891215B8}"/>
          </ac:picMkLst>
        </pc:picChg>
        <pc:picChg chg="mod">
          <ac:chgData name="Nuno Miguel Nunes" userId="a5e18b14-f03b-4782-b623-956f4e622528" providerId="ADAL" clId="{FF00F2EF-A01B-422E-8F24-74B5495182B5}" dt="2024-04-29T10:51:35.365" v="57"/>
          <ac:picMkLst>
            <pc:docMk/>
            <pc:sldMk cId="1100888978" sldId="290"/>
            <ac:picMk id="26" creationId="{B48EC29F-9D15-D580-BF65-10FBA8A9AF17}"/>
          </ac:picMkLst>
        </pc:picChg>
        <pc:picChg chg="mod">
          <ac:chgData name="Nuno Miguel Nunes" userId="a5e18b14-f03b-4782-b623-956f4e622528" providerId="ADAL" clId="{FF00F2EF-A01B-422E-8F24-74B5495182B5}" dt="2024-04-29T10:51:35.365" v="57"/>
          <ac:picMkLst>
            <pc:docMk/>
            <pc:sldMk cId="1100888978" sldId="290"/>
            <ac:picMk id="28" creationId="{AFA03193-392C-2CC7-193A-54B4BFC48676}"/>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dk1" tx1="lt1" bg2="dk2" tx2="lt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Série 1</c:v>
                </c:pt>
              </c:strCache>
            </c:strRef>
          </c:tx>
          <c:dPt>
            <c:idx val="0"/>
            <c:bubble3D val="0"/>
            <c:spPr>
              <a:solidFill>
                <a:schemeClr val="accent1"/>
              </a:solidFill>
              <a:ln>
                <a:noFill/>
              </a:ln>
              <a:effectLst/>
            </c:spPr>
            <c:extLst>
              <c:ext xmlns:c16="http://schemas.microsoft.com/office/drawing/2014/chart" uri="{C3380CC4-5D6E-409C-BE32-E72D297353CC}">
                <c16:uniqueId val="{00000001-0F2D-41CA-85CD-3070442D5696}"/>
              </c:ext>
            </c:extLst>
          </c:dPt>
          <c:dPt>
            <c:idx val="1"/>
            <c:bubble3D val="0"/>
            <c:spPr>
              <a:solidFill>
                <a:schemeClr val="accent2"/>
              </a:solidFill>
              <a:ln>
                <a:noFill/>
              </a:ln>
              <a:effectLst/>
            </c:spPr>
            <c:extLst>
              <c:ext xmlns:c16="http://schemas.microsoft.com/office/drawing/2014/chart" uri="{C3380CC4-5D6E-409C-BE32-E72D297353CC}">
                <c16:uniqueId val="{00000003-0F2D-41CA-85CD-3070442D5696}"/>
              </c:ext>
            </c:extLst>
          </c:dPt>
          <c:dPt>
            <c:idx val="2"/>
            <c:bubble3D val="0"/>
            <c:spPr>
              <a:solidFill>
                <a:schemeClr val="accent3"/>
              </a:solidFill>
              <a:ln>
                <a:noFill/>
              </a:ln>
              <a:effectLst/>
            </c:spPr>
            <c:extLst>
              <c:ext xmlns:c16="http://schemas.microsoft.com/office/drawing/2014/chart" uri="{C3380CC4-5D6E-409C-BE32-E72D297353CC}">
                <c16:uniqueId val="{00000005-0F2D-41CA-85CD-3070442D5696}"/>
              </c:ext>
            </c:extLst>
          </c:dPt>
          <c:dPt>
            <c:idx val="3"/>
            <c:bubble3D val="0"/>
            <c:spPr>
              <a:solidFill>
                <a:schemeClr val="accent4"/>
              </a:solidFill>
              <a:ln>
                <a:noFill/>
              </a:ln>
              <a:effectLst/>
            </c:spPr>
            <c:extLst>
              <c:ext xmlns:c16="http://schemas.microsoft.com/office/drawing/2014/chart" uri="{C3380CC4-5D6E-409C-BE32-E72D297353CC}">
                <c16:uniqueId val="{00000007-0F2D-41CA-85CD-3070442D5696}"/>
              </c:ext>
            </c:extLst>
          </c:dPt>
          <c:cat>
            <c:strRef>
              <c:f>Sheet1!$A$2:$A$5</c:f>
              <c:strCache>
                <c:ptCount val="4"/>
                <c:pt idx="0">
                  <c:v>Graduates</c:v>
                </c:pt>
                <c:pt idx="1">
                  <c:v>Students</c:v>
                </c:pt>
                <c:pt idx="2">
                  <c:v>Professors and Researchers</c:v>
                </c:pt>
                <c:pt idx="3">
                  <c:v>Staff/Non-lecturers</c:v>
                </c:pt>
              </c:strCache>
            </c:strRef>
          </c:cat>
          <c:val>
            <c:numRef>
              <c:f>Sheet1!$B$2:$B$5</c:f>
              <c:numCache>
                <c:formatCode>General</c:formatCode>
                <c:ptCount val="4"/>
                <c:pt idx="0">
                  <c:v>21000</c:v>
                </c:pt>
                <c:pt idx="1">
                  <c:v>8000</c:v>
                </c:pt>
                <c:pt idx="2">
                  <c:v>600</c:v>
                </c:pt>
                <c:pt idx="3">
                  <c:v>170</c:v>
                </c:pt>
              </c:numCache>
            </c:numRef>
          </c:val>
          <c:extLst>
            <c:ext xmlns:c16="http://schemas.microsoft.com/office/drawing/2014/chart" uri="{C3380CC4-5D6E-409C-BE32-E72D297353CC}">
              <c16:uniqueId val="{00000000-D091-4AF2-B4D2-4567C608271C}"/>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rtl="0">
            <a:defRPr sz="1197" b="0" i="0" u="none" strike="noStrike" kern="1200" baseline="0">
              <a:ln>
                <a:noFill/>
              </a:ln>
              <a:solidFill>
                <a:schemeClr val="bg1"/>
              </a:solidFill>
              <a:latin typeface="Barlow" panose="00000500000000000000" pitchFamily="2" charset="0"/>
              <a:ea typeface="+mn-ea"/>
              <a:cs typeface="+mn-cs"/>
            </a:defRPr>
          </a:pPr>
          <a:endParaRPr lang="pt-P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pt-PT"/>
    </a:p>
  </c:txPr>
  <c:externalData r:id="rId4">
    <c:autoUpdate val="0"/>
  </c:externalData>
</c:chartSpace>
</file>

<file path=ppt/charts/colors1.xml><?xml version="1.0" encoding="utf-8"?>
<cs:colorStyle xmlns:cs="http://schemas.microsoft.com/office/drawing/2012/chartStyle" xmlns:a="http://schemas.openxmlformats.org/drawingml/2006/main" meth="acrossLinear" id="2">
  <a:schemeClr val="accent1"/>
  <a:schemeClr val="accent2"/>
  <a:schemeClr val="accent3"/>
  <a:schemeClr val="accent4"/>
  <a:schemeClr val="accent5"/>
  <a:schemeClr val="accent6"/>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503D04-C97E-4622-AE07-D0307CB3B4CA}" type="doc">
      <dgm:prSet loTypeId="urn:microsoft.com/office/officeart/2016/7/layout/RepeatingBendingProcessNew" loCatId="process" qsTypeId="urn:microsoft.com/office/officeart/2005/8/quickstyle/simple2" qsCatId="simple" csTypeId="urn:microsoft.com/office/officeart/2005/8/colors/colorful1" csCatId="colorful" phldr="1"/>
      <dgm:spPr/>
      <dgm:t>
        <a:bodyPr rtlCol="0"/>
        <a:lstStyle/>
        <a:p>
          <a:pPr rtl="0"/>
          <a:endParaRPr lang="en-US"/>
        </a:p>
      </dgm:t>
    </dgm:pt>
    <dgm:pt modelId="{AAC263CB-8256-4B03-92FE-1622698FB3E9}">
      <dgm:prSet custT="1"/>
      <dgm:spPr>
        <a:xfrm>
          <a:off x="1307409" y="1875"/>
          <a:ext cx="2659582" cy="1595749"/>
        </a:xfrm>
        <a:prstGeom prst="rect">
          <a:avLst/>
        </a:prstGeom>
        <a:solidFill>
          <a:srgbClr val="47BB7E">
            <a:hueOff val="0"/>
            <a:satOff val="0"/>
            <a:lumOff val="0"/>
            <a:alphaOff val="0"/>
          </a:srgbClr>
        </a:solidFill>
        <a:ln w="25400" cap="rnd" cmpd="sng" algn="ctr">
          <a:solidFill>
            <a:sysClr val="window" lastClr="FFFFFF">
              <a:hueOff val="0"/>
              <a:satOff val="0"/>
              <a:lumOff val="0"/>
              <a:alphaOff val="0"/>
            </a:sysClr>
          </a:solidFill>
          <a:prstDash val="solid"/>
        </a:ln>
        <a:effectLst/>
      </dgm:spPr>
      <dgm:t>
        <a:bodyPr rtlCol="0"/>
        <a:lstStyle/>
        <a:p>
          <a:pPr rtl="0"/>
          <a:r>
            <a:rPr lang="pt-PT" sz="2000" b="1" kern="1200" noProof="0" dirty="0" err="1">
              <a:solidFill>
                <a:sysClr val="window" lastClr="FFFFFF"/>
              </a:solidFill>
              <a:latin typeface="Barlow" panose="00000500000000000000" pitchFamily="2" charset="0"/>
              <a:ea typeface="+mn-ea"/>
              <a:cs typeface="+mn-cs"/>
            </a:rPr>
            <a:t>Higher</a:t>
          </a:r>
          <a:r>
            <a:rPr lang="pt-PT" sz="2000" b="1" kern="1200" noProof="0" dirty="0">
              <a:solidFill>
                <a:sysClr val="window" lastClr="FFFFFF"/>
              </a:solidFill>
              <a:latin typeface="Barlow" panose="00000500000000000000" pitchFamily="2" charset="0"/>
              <a:ea typeface="+mn-ea"/>
              <a:cs typeface="+mn-cs"/>
            </a:rPr>
            <a:t> Professional </a:t>
          </a:r>
          <a:r>
            <a:rPr lang="pt-PT" sz="2000" b="1" kern="1200" noProof="0" dirty="0" err="1">
              <a:solidFill>
                <a:sysClr val="window" lastClr="FFFFFF"/>
              </a:solidFill>
              <a:latin typeface="Barlow" panose="00000500000000000000" pitchFamily="2" charset="0"/>
              <a:ea typeface="+mn-ea"/>
              <a:cs typeface="+mn-cs"/>
            </a:rPr>
            <a:t>Technical</a:t>
          </a:r>
          <a:r>
            <a:rPr lang="pt-PT" sz="2000" b="1" kern="1200" noProof="0" dirty="0">
              <a:solidFill>
                <a:sysClr val="window" lastClr="FFFFFF"/>
              </a:solidFill>
              <a:latin typeface="Barlow" panose="00000500000000000000" pitchFamily="2" charset="0"/>
              <a:ea typeface="+mn-ea"/>
              <a:cs typeface="+mn-cs"/>
            </a:rPr>
            <a:t> </a:t>
          </a:r>
          <a:r>
            <a:rPr lang="pt-PT" sz="2000" b="1" kern="1200" noProof="0" dirty="0" err="1">
              <a:solidFill>
                <a:sysClr val="window" lastClr="FFFFFF"/>
              </a:solidFill>
              <a:latin typeface="Barlow" panose="00000500000000000000" pitchFamily="2" charset="0"/>
              <a:ea typeface="+mn-ea"/>
              <a:cs typeface="+mn-cs"/>
            </a:rPr>
            <a:t>Courses</a:t>
          </a:r>
          <a:endParaRPr lang="pt-PT" sz="2000" b="1" kern="1200" noProof="0" dirty="0">
            <a:solidFill>
              <a:sysClr val="window" lastClr="FFFFFF"/>
            </a:solidFill>
            <a:latin typeface="Barlow" panose="00000500000000000000" pitchFamily="2" charset="0"/>
            <a:ea typeface="+mn-ea"/>
            <a:cs typeface="+mn-cs"/>
          </a:endParaRPr>
        </a:p>
      </dgm:t>
    </dgm:pt>
    <dgm:pt modelId="{0BEED663-FC38-4EAD-940F-4C475D2C87DB}" type="parTrans" cxnId="{C5E94186-9CB6-4C42-92B3-C546CC53A7B9}">
      <dgm:prSet/>
      <dgm:spPr/>
      <dgm:t>
        <a:bodyPr rtlCol="0"/>
        <a:lstStyle/>
        <a:p>
          <a:pPr rtl="0"/>
          <a:endParaRPr lang="pt-PT" noProof="0" dirty="0">
            <a:latin typeface="Barlow" panose="00000500000000000000" pitchFamily="2" charset="0"/>
          </a:endParaRPr>
        </a:p>
      </dgm:t>
    </dgm:pt>
    <dgm:pt modelId="{808B76D0-8EC7-469A-93AC-7A6017188A9D}" type="sibTrans" cxnId="{C5E94186-9CB6-4C42-92B3-C546CC53A7B9}">
      <dgm:prSet/>
      <dgm:spPr>
        <a:xfrm>
          <a:off x="3965192" y="754029"/>
          <a:ext cx="581103" cy="91440"/>
        </a:xfrm>
        <a:custGeom>
          <a:avLst/>
          <a:gdLst/>
          <a:ahLst/>
          <a:cxnLst/>
          <a:rect l="0" t="0" r="0" b="0"/>
          <a:pathLst>
            <a:path>
              <a:moveTo>
                <a:pt x="0" y="45720"/>
              </a:moveTo>
              <a:lnTo>
                <a:pt x="581103" y="45720"/>
              </a:lnTo>
            </a:path>
          </a:pathLst>
        </a:custGeom>
        <a:noFill/>
        <a:ln w="9525" cap="rnd" cmpd="sng" algn="ctr">
          <a:solidFill>
            <a:srgbClr val="47BB7E">
              <a:hueOff val="0"/>
              <a:satOff val="0"/>
              <a:lumOff val="0"/>
              <a:alphaOff val="0"/>
            </a:srgbClr>
          </a:solidFill>
          <a:prstDash val="solid"/>
          <a:tailEnd type="arrow"/>
        </a:ln>
        <a:effectLst/>
      </dgm:spPr>
      <dgm:t>
        <a:bodyPr rtlCol="0"/>
        <a:lstStyle/>
        <a:p>
          <a:pPr rtl="0"/>
          <a:endParaRPr lang="pt-PT" noProof="0" dirty="0">
            <a:solidFill>
              <a:sysClr val="window" lastClr="FFFFFF">
                <a:hueOff val="0"/>
                <a:satOff val="0"/>
                <a:lumOff val="0"/>
                <a:alphaOff val="0"/>
              </a:sysClr>
            </a:solidFill>
            <a:latin typeface="Barlow" panose="00000500000000000000" pitchFamily="2" charset="0"/>
            <a:ea typeface="+mn-ea"/>
            <a:cs typeface="+mn-cs"/>
          </a:endParaRPr>
        </a:p>
      </dgm:t>
    </dgm:pt>
    <dgm:pt modelId="{4E8D2E69-0173-4BD3-B96A-7A9C5DD12B47}">
      <dgm:prSet custT="1"/>
      <dgm:spPr>
        <a:xfrm>
          <a:off x="4578695" y="1875"/>
          <a:ext cx="2659582" cy="1595749"/>
        </a:xfrm>
        <a:prstGeom prst="rect">
          <a:avLst/>
        </a:prstGeom>
        <a:solidFill>
          <a:srgbClr val="96CD4B">
            <a:hueOff val="0"/>
            <a:satOff val="0"/>
            <a:lumOff val="0"/>
            <a:alphaOff val="0"/>
          </a:srgbClr>
        </a:solidFill>
        <a:ln w="25400" cap="rnd" cmpd="sng" algn="ctr">
          <a:solidFill>
            <a:sysClr val="window" lastClr="FFFFFF">
              <a:hueOff val="0"/>
              <a:satOff val="0"/>
              <a:lumOff val="0"/>
              <a:alphaOff val="0"/>
            </a:sysClr>
          </a:solidFill>
          <a:prstDash val="solid"/>
        </a:ln>
        <a:effectLst/>
      </dgm:spPr>
      <dgm:t>
        <a:bodyPr rtlCol="0"/>
        <a:lstStyle/>
        <a:p>
          <a:pPr rtl="0"/>
          <a:r>
            <a:rPr lang="pt-PT" sz="2000" b="1" kern="1200" noProof="0" dirty="0" err="1">
              <a:solidFill>
                <a:sysClr val="window" lastClr="FFFFFF"/>
              </a:solidFill>
              <a:latin typeface="Barlow" panose="00000500000000000000" pitchFamily="2" charset="0"/>
              <a:ea typeface="+mn-ea"/>
              <a:cs typeface="+mn-cs"/>
            </a:rPr>
            <a:t>Degrees</a:t>
          </a:r>
          <a:endParaRPr lang="pt-PT" sz="2000" b="1" kern="1200" noProof="0" dirty="0">
            <a:solidFill>
              <a:sysClr val="window" lastClr="FFFFFF"/>
            </a:solidFill>
            <a:latin typeface="Barlow" panose="00000500000000000000" pitchFamily="2" charset="0"/>
            <a:ea typeface="+mn-ea"/>
            <a:cs typeface="+mn-cs"/>
          </a:endParaRPr>
        </a:p>
      </dgm:t>
    </dgm:pt>
    <dgm:pt modelId="{B954BF22-E3B3-4A1C-802E-590228BE2D9C}" type="parTrans" cxnId="{0F866C41-EB5F-47BD-A2CD-A58671F15B67}">
      <dgm:prSet/>
      <dgm:spPr/>
      <dgm:t>
        <a:bodyPr rtlCol="0"/>
        <a:lstStyle/>
        <a:p>
          <a:pPr rtl="0"/>
          <a:endParaRPr lang="pt-PT" noProof="0" dirty="0">
            <a:latin typeface="Barlow" panose="00000500000000000000" pitchFamily="2" charset="0"/>
          </a:endParaRPr>
        </a:p>
      </dgm:t>
    </dgm:pt>
    <dgm:pt modelId="{FEF1E80E-8A9E-4B0A-817C-2A4CFDCF3FB2}" type="sibTrans" cxnId="{0F866C41-EB5F-47BD-A2CD-A58671F15B67}">
      <dgm:prSet/>
      <dgm:spPr>
        <a:xfrm>
          <a:off x="2637200" y="1595824"/>
          <a:ext cx="3271286" cy="581103"/>
        </a:xfrm>
        <a:custGeom>
          <a:avLst/>
          <a:gdLst/>
          <a:ahLst/>
          <a:cxnLst/>
          <a:rect l="0" t="0" r="0" b="0"/>
          <a:pathLst>
            <a:path>
              <a:moveTo>
                <a:pt x="3271286" y="0"/>
              </a:moveTo>
              <a:lnTo>
                <a:pt x="3271286" y="307651"/>
              </a:lnTo>
              <a:lnTo>
                <a:pt x="0" y="307651"/>
              </a:lnTo>
              <a:lnTo>
                <a:pt x="0" y="581103"/>
              </a:lnTo>
            </a:path>
          </a:pathLst>
        </a:custGeom>
        <a:noFill/>
        <a:ln w="9525" cap="rnd" cmpd="sng" algn="ctr">
          <a:solidFill>
            <a:srgbClr val="96CD4B">
              <a:hueOff val="0"/>
              <a:satOff val="0"/>
              <a:lumOff val="0"/>
              <a:alphaOff val="0"/>
            </a:srgbClr>
          </a:solidFill>
          <a:prstDash val="solid"/>
          <a:tailEnd type="arrow"/>
        </a:ln>
        <a:effectLst/>
      </dgm:spPr>
      <dgm:t>
        <a:bodyPr rtlCol="0"/>
        <a:lstStyle/>
        <a:p>
          <a:pPr rtl="0"/>
          <a:endParaRPr lang="pt-PT" noProof="0" dirty="0">
            <a:solidFill>
              <a:sysClr val="window" lastClr="FFFFFF">
                <a:hueOff val="0"/>
                <a:satOff val="0"/>
                <a:lumOff val="0"/>
                <a:alphaOff val="0"/>
              </a:sysClr>
            </a:solidFill>
            <a:latin typeface="Barlow" panose="00000500000000000000" pitchFamily="2" charset="0"/>
            <a:ea typeface="+mn-ea"/>
            <a:cs typeface="+mn-cs"/>
          </a:endParaRPr>
        </a:p>
      </dgm:t>
    </dgm:pt>
    <dgm:pt modelId="{93A6A030-ABAB-4EFA-B539-0FDB3E07C1EF}">
      <dgm:prSet custT="1"/>
      <dgm:spPr>
        <a:xfrm>
          <a:off x="1307409" y="2209328"/>
          <a:ext cx="2659582" cy="1595749"/>
        </a:xfrm>
        <a:prstGeom prst="rect">
          <a:avLst/>
        </a:prstGeom>
        <a:solidFill>
          <a:srgbClr val="61C7DD">
            <a:hueOff val="0"/>
            <a:satOff val="0"/>
            <a:lumOff val="0"/>
            <a:alphaOff val="0"/>
          </a:srgbClr>
        </a:solidFill>
        <a:ln w="25400" cap="rnd" cmpd="sng" algn="ctr">
          <a:solidFill>
            <a:sysClr val="window" lastClr="FFFFFF">
              <a:hueOff val="0"/>
              <a:satOff val="0"/>
              <a:lumOff val="0"/>
              <a:alphaOff val="0"/>
            </a:sysClr>
          </a:solidFill>
          <a:prstDash val="solid"/>
        </a:ln>
        <a:effectLst/>
      </dgm:spPr>
      <dgm:t>
        <a:bodyPr rtlCol="0"/>
        <a:lstStyle/>
        <a:p>
          <a:pPr rtl="0"/>
          <a:r>
            <a:rPr lang="pt-PT" sz="2000" b="1" kern="1200" noProof="0" dirty="0" err="1">
              <a:solidFill>
                <a:sysClr val="window" lastClr="FFFFFF"/>
              </a:solidFill>
              <a:latin typeface="Barlow" panose="00000500000000000000" pitchFamily="2" charset="0"/>
              <a:ea typeface="+mn-ea"/>
              <a:cs typeface="+mn-cs"/>
            </a:rPr>
            <a:t>Master's</a:t>
          </a:r>
          <a:r>
            <a:rPr lang="pt-PT" sz="2000" b="1" kern="1200" noProof="0" dirty="0">
              <a:solidFill>
                <a:sysClr val="window" lastClr="FFFFFF"/>
              </a:solidFill>
              <a:latin typeface="Barlow" panose="00000500000000000000" pitchFamily="2" charset="0"/>
              <a:ea typeface="+mn-ea"/>
              <a:cs typeface="+mn-cs"/>
            </a:rPr>
            <a:t> </a:t>
          </a:r>
          <a:r>
            <a:rPr lang="pt-PT" sz="2000" b="1" kern="1200" noProof="0" dirty="0" err="1">
              <a:solidFill>
                <a:sysClr val="window" lastClr="FFFFFF"/>
              </a:solidFill>
              <a:latin typeface="Barlow" panose="00000500000000000000" pitchFamily="2" charset="0"/>
              <a:ea typeface="+mn-ea"/>
              <a:cs typeface="+mn-cs"/>
            </a:rPr>
            <a:t>Degrees</a:t>
          </a:r>
          <a:endParaRPr lang="pt-PT" sz="2000" b="1" kern="1200" noProof="0" dirty="0">
            <a:solidFill>
              <a:sysClr val="window" lastClr="FFFFFF"/>
            </a:solidFill>
            <a:latin typeface="Barlow" panose="00000500000000000000" pitchFamily="2" charset="0"/>
            <a:ea typeface="+mn-ea"/>
            <a:cs typeface="+mn-cs"/>
          </a:endParaRPr>
        </a:p>
      </dgm:t>
    </dgm:pt>
    <dgm:pt modelId="{3D674B97-6DC6-4A12-85BA-0976D3064237}" type="parTrans" cxnId="{4B40C8DC-6B57-4F5B-8440-7241C649700B}">
      <dgm:prSet/>
      <dgm:spPr/>
      <dgm:t>
        <a:bodyPr rtlCol="0"/>
        <a:lstStyle/>
        <a:p>
          <a:pPr rtl="0"/>
          <a:endParaRPr lang="pt-PT" noProof="0" dirty="0">
            <a:latin typeface="Barlow" panose="00000500000000000000" pitchFamily="2" charset="0"/>
          </a:endParaRPr>
        </a:p>
      </dgm:t>
    </dgm:pt>
    <dgm:pt modelId="{BFE0749E-E343-4A6F-BD09-2810EE6B4BD7}" type="sibTrans" cxnId="{4B40C8DC-6B57-4F5B-8440-7241C649700B}">
      <dgm:prSet/>
      <dgm:spPr>
        <a:xfrm>
          <a:off x="3965192" y="2961483"/>
          <a:ext cx="581103" cy="91440"/>
        </a:xfrm>
        <a:custGeom>
          <a:avLst/>
          <a:gdLst/>
          <a:ahLst/>
          <a:cxnLst/>
          <a:rect l="0" t="0" r="0" b="0"/>
          <a:pathLst>
            <a:path>
              <a:moveTo>
                <a:pt x="0" y="45720"/>
              </a:moveTo>
              <a:lnTo>
                <a:pt x="581103" y="45720"/>
              </a:lnTo>
            </a:path>
          </a:pathLst>
        </a:custGeom>
        <a:noFill/>
        <a:ln w="9525" cap="rnd" cmpd="sng" algn="ctr">
          <a:noFill/>
          <a:prstDash val="solid"/>
          <a:tailEnd type="arrow"/>
        </a:ln>
        <a:effectLst/>
      </dgm:spPr>
      <dgm:t>
        <a:bodyPr rtlCol="0"/>
        <a:lstStyle/>
        <a:p>
          <a:pPr rtl="0"/>
          <a:endParaRPr lang="pt-PT" noProof="0" dirty="0">
            <a:solidFill>
              <a:sysClr val="window" lastClr="FFFFFF">
                <a:hueOff val="0"/>
                <a:satOff val="0"/>
                <a:lumOff val="0"/>
                <a:alphaOff val="0"/>
              </a:sysClr>
            </a:solidFill>
            <a:latin typeface="Barlow" panose="00000500000000000000" pitchFamily="2" charset="0"/>
            <a:ea typeface="+mn-ea"/>
            <a:cs typeface="+mn-cs"/>
          </a:endParaRPr>
        </a:p>
      </dgm:t>
    </dgm:pt>
    <dgm:pt modelId="{76D56F19-2708-49DB-8F92-D8AC45F23A9A}">
      <dgm:prSet custT="1"/>
      <dgm:spPr>
        <a:xfrm>
          <a:off x="4578695" y="2209328"/>
          <a:ext cx="2659582" cy="1595749"/>
        </a:xfrm>
        <a:prstGeom prst="rect">
          <a:avLst/>
        </a:prstGeom>
        <a:solidFill>
          <a:srgbClr val="5AD0B8"/>
        </a:solidFill>
        <a:ln w="25400" cap="rnd" cmpd="sng" algn="ctr">
          <a:solidFill>
            <a:sysClr val="window" lastClr="FFFFFF">
              <a:hueOff val="0"/>
              <a:satOff val="0"/>
              <a:lumOff val="0"/>
              <a:alphaOff val="0"/>
            </a:sysClr>
          </a:solidFill>
          <a:prstDash val="solid"/>
        </a:ln>
        <a:effectLst/>
      </dgm:spPr>
      <dgm:t>
        <a:bodyPr rtlCol="0"/>
        <a:lstStyle/>
        <a:p>
          <a:pPr rtl="0"/>
          <a:r>
            <a:rPr lang="pt-PT" sz="2000" b="1" kern="1200" noProof="0" dirty="0" err="1">
              <a:solidFill>
                <a:schemeClr val="bg1"/>
              </a:solidFill>
              <a:latin typeface="Barlow" panose="00000500000000000000" pitchFamily="2" charset="0"/>
              <a:ea typeface="+mn-ea"/>
              <a:cs typeface="+mn-cs"/>
            </a:rPr>
            <a:t>Postgraduate</a:t>
          </a:r>
          <a:r>
            <a:rPr lang="pt-PT" sz="2000" b="1" kern="1200" noProof="0" dirty="0">
              <a:solidFill>
                <a:schemeClr val="bg1"/>
              </a:solidFill>
              <a:latin typeface="Barlow" panose="00000500000000000000" pitchFamily="2" charset="0"/>
              <a:ea typeface="+mn-ea"/>
              <a:cs typeface="+mn-cs"/>
            </a:rPr>
            <a:t> </a:t>
          </a:r>
          <a:r>
            <a:rPr lang="pt-PT" sz="2000" b="1" kern="1200" noProof="0" dirty="0" err="1">
              <a:solidFill>
                <a:schemeClr val="bg1"/>
              </a:solidFill>
              <a:latin typeface="Barlow" panose="00000500000000000000" pitchFamily="2" charset="0"/>
              <a:ea typeface="+mn-ea"/>
              <a:cs typeface="+mn-cs"/>
            </a:rPr>
            <a:t>Degrees</a:t>
          </a:r>
          <a:br>
            <a:rPr lang="pt-PT" sz="2000" b="1" kern="1200" noProof="0" dirty="0">
              <a:solidFill>
                <a:schemeClr val="bg1"/>
              </a:solidFill>
              <a:latin typeface="Barlow" panose="00000500000000000000" pitchFamily="2" charset="0"/>
              <a:ea typeface="+mn-ea"/>
              <a:cs typeface="+mn-cs"/>
            </a:rPr>
          </a:br>
          <a:br>
            <a:rPr lang="pt-PT" sz="2000" b="1" kern="1200" noProof="0" dirty="0">
              <a:solidFill>
                <a:schemeClr val="bg1"/>
              </a:solidFill>
              <a:latin typeface="Barlow" panose="00000500000000000000" pitchFamily="2" charset="0"/>
              <a:ea typeface="+mn-ea"/>
              <a:cs typeface="+mn-cs"/>
            </a:rPr>
          </a:br>
          <a:r>
            <a:rPr lang="en-US" sz="2000" b="1" kern="1200" noProof="0" dirty="0">
              <a:solidFill>
                <a:schemeClr val="bg1"/>
              </a:solidFill>
              <a:latin typeface="Barlow" panose="00000500000000000000" pitchFamily="2" charset="0"/>
              <a:ea typeface="+mn-ea"/>
              <a:cs typeface="+mn-cs"/>
            </a:rPr>
            <a:t>Micro-Credentials</a:t>
          </a:r>
          <a:endParaRPr lang="pt-PT" sz="2400" kern="1200" noProof="0" dirty="0">
            <a:solidFill>
              <a:sysClr val="window" lastClr="FFFFFF"/>
            </a:solidFill>
            <a:latin typeface="Barlow" panose="00000500000000000000" pitchFamily="2" charset="0"/>
            <a:ea typeface="+mn-ea"/>
            <a:cs typeface="+mn-cs"/>
          </a:endParaRPr>
        </a:p>
      </dgm:t>
    </dgm:pt>
    <dgm:pt modelId="{9D5610C2-0A12-494A-AC46-8DD17C08B09F}" type="parTrans" cxnId="{32E90211-17E0-4DDF-9274-DD3E46D811B8}">
      <dgm:prSet/>
      <dgm:spPr/>
      <dgm:t>
        <a:bodyPr rtlCol="0"/>
        <a:lstStyle/>
        <a:p>
          <a:pPr rtl="0"/>
          <a:endParaRPr lang="pt-PT" noProof="0" dirty="0">
            <a:latin typeface="Barlow" panose="00000500000000000000" pitchFamily="2" charset="0"/>
          </a:endParaRPr>
        </a:p>
      </dgm:t>
    </dgm:pt>
    <dgm:pt modelId="{EC8965A1-F755-4945-8AAC-DCF1F68F011E}" type="sibTrans" cxnId="{32E90211-17E0-4DDF-9274-DD3E46D811B8}">
      <dgm:prSet/>
      <dgm:spPr/>
      <dgm:t>
        <a:bodyPr rtlCol="0"/>
        <a:lstStyle/>
        <a:p>
          <a:pPr rtl="0"/>
          <a:endParaRPr lang="pt-PT" noProof="0" dirty="0">
            <a:latin typeface="Barlow" panose="00000500000000000000" pitchFamily="2" charset="0"/>
          </a:endParaRPr>
        </a:p>
      </dgm:t>
    </dgm:pt>
    <dgm:pt modelId="{C7117AA3-29D3-A641-A58D-533CC172901B}" type="pres">
      <dgm:prSet presAssocID="{D4503D04-C97E-4622-AE07-D0307CB3B4CA}" presName="Name0" presStyleCnt="0">
        <dgm:presLayoutVars>
          <dgm:dir/>
          <dgm:resizeHandles val="exact"/>
        </dgm:presLayoutVars>
      </dgm:prSet>
      <dgm:spPr/>
    </dgm:pt>
    <dgm:pt modelId="{591CA60E-213E-7B4B-B9DE-D89D137D3DA9}" type="pres">
      <dgm:prSet presAssocID="{AAC263CB-8256-4B03-92FE-1622698FB3E9}" presName="node" presStyleLbl="node1" presStyleIdx="0" presStyleCnt="4">
        <dgm:presLayoutVars>
          <dgm:bulletEnabled val="1"/>
        </dgm:presLayoutVars>
      </dgm:prSet>
      <dgm:spPr/>
    </dgm:pt>
    <dgm:pt modelId="{0B9714F2-E001-9048-99B0-C46EAB1CEAC1}" type="pres">
      <dgm:prSet presAssocID="{808B76D0-8EC7-469A-93AC-7A6017188A9D}" presName="sibTrans" presStyleLbl="sibTrans1D1" presStyleIdx="0" presStyleCnt="3"/>
      <dgm:spPr/>
    </dgm:pt>
    <dgm:pt modelId="{DBF0B936-C069-4B45-92D0-BC84490381D7}" type="pres">
      <dgm:prSet presAssocID="{808B76D0-8EC7-469A-93AC-7A6017188A9D}" presName="connectorText" presStyleLbl="sibTrans1D1" presStyleIdx="0" presStyleCnt="3"/>
      <dgm:spPr/>
    </dgm:pt>
    <dgm:pt modelId="{1FC37317-8B75-7A4E-B46A-6C6A45F69C67}" type="pres">
      <dgm:prSet presAssocID="{4E8D2E69-0173-4BD3-B96A-7A9C5DD12B47}" presName="node" presStyleLbl="node1" presStyleIdx="1" presStyleCnt="4">
        <dgm:presLayoutVars>
          <dgm:bulletEnabled val="1"/>
        </dgm:presLayoutVars>
      </dgm:prSet>
      <dgm:spPr/>
    </dgm:pt>
    <dgm:pt modelId="{DD741774-D280-DD46-9C9B-33FE253D22FC}" type="pres">
      <dgm:prSet presAssocID="{FEF1E80E-8A9E-4B0A-817C-2A4CFDCF3FB2}" presName="sibTrans" presStyleLbl="sibTrans1D1" presStyleIdx="1" presStyleCnt="3"/>
      <dgm:spPr/>
    </dgm:pt>
    <dgm:pt modelId="{B4080084-7793-E342-92FE-F348EAFF157C}" type="pres">
      <dgm:prSet presAssocID="{FEF1E80E-8A9E-4B0A-817C-2A4CFDCF3FB2}" presName="connectorText" presStyleLbl="sibTrans1D1" presStyleIdx="1" presStyleCnt="3"/>
      <dgm:spPr/>
    </dgm:pt>
    <dgm:pt modelId="{F14BE627-E883-874F-A626-EC388DCE8D9B}" type="pres">
      <dgm:prSet presAssocID="{93A6A030-ABAB-4EFA-B539-0FDB3E07C1EF}" presName="node" presStyleLbl="node1" presStyleIdx="2" presStyleCnt="4">
        <dgm:presLayoutVars>
          <dgm:bulletEnabled val="1"/>
        </dgm:presLayoutVars>
      </dgm:prSet>
      <dgm:spPr/>
    </dgm:pt>
    <dgm:pt modelId="{63AED5AC-6A4E-294A-8C0F-D72D7D241108}" type="pres">
      <dgm:prSet presAssocID="{BFE0749E-E343-4A6F-BD09-2810EE6B4BD7}" presName="sibTrans" presStyleLbl="sibTrans1D1" presStyleIdx="2" presStyleCnt="3"/>
      <dgm:spPr/>
    </dgm:pt>
    <dgm:pt modelId="{A4A67B76-88B9-3B42-B3EF-AFCDA17E5E1C}" type="pres">
      <dgm:prSet presAssocID="{BFE0749E-E343-4A6F-BD09-2810EE6B4BD7}" presName="connectorText" presStyleLbl="sibTrans1D1" presStyleIdx="2" presStyleCnt="3"/>
      <dgm:spPr/>
    </dgm:pt>
    <dgm:pt modelId="{D42A6699-F599-8045-897A-5A654DF673C0}" type="pres">
      <dgm:prSet presAssocID="{76D56F19-2708-49DB-8F92-D8AC45F23A9A}" presName="node" presStyleLbl="node1" presStyleIdx="3" presStyleCnt="4">
        <dgm:presLayoutVars>
          <dgm:bulletEnabled val="1"/>
        </dgm:presLayoutVars>
      </dgm:prSet>
      <dgm:spPr/>
    </dgm:pt>
  </dgm:ptLst>
  <dgm:cxnLst>
    <dgm:cxn modelId="{0EBB4503-9BCF-47AD-80DC-52AE18B00EA1}" type="presOf" srcId="{808B76D0-8EC7-469A-93AC-7A6017188A9D}" destId="{0B9714F2-E001-9048-99B0-C46EAB1CEAC1}" srcOrd="0" destOrd="0" presId="urn:microsoft.com/office/officeart/2016/7/layout/RepeatingBendingProcessNew"/>
    <dgm:cxn modelId="{D3AAB90F-5E5F-44B6-BAEA-73F5715F0420}" type="presOf" srcId="{4E8D2E69-0173-4BD3-B96A-7A9C5DD12B47}" destId="{1FC37317-8B75-7A4E-B46A-6C6A45F69C67}" srcOrd="0" destOrd="0" presId="urn:microsoft.com/office/officeart/2016/7/layout/RepeatingBendingProcessNew"/>
    <dgm:cxn modelId="{32E90211-17E0-4DDF-9274-DD3E46D811B8}" srcId="{D4503D04-C97E-4622-AE07-D0307CB3B4CA}" destId="{76D56F19-2708-49DB-8F92-D8AC45F23A9A}" srcOrd="3" destOrd="0" parTransId="{9D5610C2-0A12-494A-AC46-8DD17C08B09F}" sibTransId="{EC8965A1-F755-4945-8AAC-DCF1F68F011E}"/>
    <dgm:cxn modelId="{4D92191A-D3FC-4C37-BC23-EADC81D74017}" type="presOf" srcId="{BFE0749E-E343-4A6F-BD09-2810EE6B4BD7}" destId="{A4A67B76-88B9-3B42-B3EF-AFCDA17E5E1C}" srcOrd="1" destOrd="0" presId="urn:microsoft.com/office/officeart/2016/7/layout/RepeatingBendingProcessNew"/>
    <dgm:cxn modelId="{4F311C36-01F1-439A-A8B4-9891A4BAC291}" type="presOf" srcId="{AAC263CB-8256-4B03-92FE-1622698FB3E9}" destId="{591CA60E-213E-7B4B-B9DE-D89D137D3DA9}" srcOrd="0" destOrd="0" presId="urn:microsoft.com/office/officeart/2016/7/layout/RepeatingBendingProcessNew"/>
    <dgm:cxn modelId="{0F866C41-EB5F-47BD-A2CD-A58671F15B67}" srcId="{D4503D04-C97E-4622-AE07-D0307CB3B4CA}" destId="{4E8D2E69-0173-4BD3-B96A-7A9C5DD12B47}" srcOrd="1" destOrd="0" parTransId="{B954BF22-E3B3-4A1C-802E-590228BE2D9C}" sibTransId="{FEF1E80E-8A9E-4B0A-817C-2A4CFDCF3FB2}"/>
    <dgm:cxn modelId="{2CC7EF66-C98B-4D4F-BFB9-D8E7659A175D}" type="presOf" srcId="{808B76D0-8EC7-469A-93AC-7A6017188A9D}" destId="{DBF0B936-C069-4B45-92D0-BC84490381D7}" srcOrd="1" destOrd="0" presId="urn:microsoft.com/office/officeart/2016/7/layout/RepeatingBendingProcessNew"/>
    <dgm:cxn modelId="{77B18778-007C-49A5-B21E-68E199797E1B}" type="presOf" srcId="{BFE0749E-E343-4A6F-BD09-2810EE6B4BD7}" destId="{63AED5AC-6A4E-294A-8C0F-D72D7D241108}" srcOrd="0" destOrd="0" presId="urn:microsoft.com/office/officeart/2016/7/layout/RepeatingBendingProcessNew"/>
    <dgm:cxn modelId="{A0786679-1D0F-4649-A30E-6BB270E4D21A}" type="presOf" srcId="{FEF1E80E-8A9E-4B0A-817C-2A4CFDCF3FB2}" destId="{DD741774-D280-DD46-9C9B-33FE253D22FC}" srcOrd="0" destOrd="0" presId="urn:microsoft.com/office/officeart/2016/7/layout/RepeatingBendingProcessNew"/>
    <dgm:cxn modelId="{0B20B784-491A-4DA8-A49D-D3A6C9A4B18F}" type="presOf" srcId="{93A6A030-ABAB-4EFA-B539-0FDB3E07C1EF}" destId="{F14BE627-E883-874F-A626-EC388DCE8D9B}" srcOrd="0" destOrd="0" presId="urn:microsoft.com/office/officeart/2016/7/layout/RepeatingBendingProcessNew"/>
    <dgm:cxn modelId="{C5E94186-9CB6-4C42-92B3-C546CC53A7B9}" srcId="{D4503D04-C97E-4622-AE07-D0307CB3B4CA}" destId="{AAC263CB-8256-4B03-92FE-1622698FB3E9}" srcOrd="0" destOrd="0" parTransId="{0BEED663-FC38-4EAD-940F-4C475D2C87DB}" sibTransId="{808B76D0-8EC7-469A-93AC-7A6017188A9D}"/>
    <dgm:cxn modelId="{E0B115B7-8209-4F2B-B56C-2F04051ED08B}" type="presOf" srcId="{D4503D04-C97E-4622-AE07-D0307CB3B4CA}" destId="{C7117AA3-29D3-A641-A58D-533CC172901B}" srcOrd="0" destOrd="0" presId="urn:microsoft.com/office/officeart/2016/7/layout/RepeatingBendingProcessNew"/>
    <dgm:cxn modelId="{851CE5BA-AAC7-4652-8793-616D293FB0D7}" type="presOf" srcId="{76D56F19-2708-49DB-8F92-D8AC45F23A9A}" destId="{D42A6699-F599-8045-897A-5A654DF673C0}" srcOrd="0" destOrd="0" presId="urn:microsoft.com/office/officeart/2016/7/layout/RepeatingBendingProcessNew"/>
    <dgm:cxn modelId="{4B40C8DC-6B57-4F5B-8440-7241C649700B}" srcId="{D4503D04-C97E-4622-AE07-D0307CB3B4CA}" destId="{93A6A030-ABAB-4EFA-B539-0FDB3E07C1EF}" srcOrd="2" destOrd="0" parTransId="{3D674B97-6DC6-4A12-85BA-0976D3064237}" sibTransId="{BFE0749E-E343-4A6F-BD09-2810EE6B4BD7}"/>
    <dgm:cxn modelId="{B3B5E8FE-8507-4E0B-A751-268E5E23989B}" type="presOf" srcId="{FEF1E80E-8A9E-4B0A-817C-2A4CFDCF3FB2}" destId="{B4080084-7793-E342-92FE-F348EAFF157C}" srcOrd="1" destOrd="0" presId="urn:microsoft.com/office/officeart/2016/7/layout/RepeatingBendingProcessNew"/>
    <dgm:cxn modelId="{C1CD7A38-D304-4C2F-8FF2-7E82DE695B44}" type="presParOf" srcId="{C7117AA3-29D3-A641-A58D-533CC172901B}" destId="{591CA60E-213E-7B4B-B9DE-D89D137D3DA9}" srcOrd="0" destOrd="0" presId="urn:microsoft.com/office/officeart/2016/7/layout/RepeatingBendingProcessNew"/>
    <dgm:cxn modelId="{9BA62581-9306-4304-A149-5F2C4C30F41A}" type="presParOf" srcId="{C7117AA3-29D3-A641-A58D-533CC172901B}" destId="{0B9714F2-E001-9048-99B0-C46EAB1CEAC1}" srcOrd="1" destOrd="0" presId="urn:microsoft.com/office/officeart/2016/7/layout/RepeatingBendingProcessNew"/>
    <dgm:cxn modelId="{CEA0114B-51E2-4F49-A5E6-E58AAF25F099}" type="presParOf" srcId="{0B9714F2-E001-9048-99B0-C46EAB1CEAC1}" destId="{DBF0B936-C069-4B45-92D0-BC84490381D7}" srcOrd="0" destOrd="0" presId="urn:microsoft.com/office/officeart/2016/7/layout/RepeatingBendingProcessNew"/>
    <dgm:cxn modelId="{F76A0F60-EFDC-4254-A4EC-0D077DC42BF0}" type="presParOf" srcId="{C7117AA3-29D3-A641-A58D-533CC172901B}" destId="{1FC37317-8B75-7A4E-B46A-6C6A45F69C67}" srcOrd="2" destOrd="0" presId="urn:microsoft.com/office/officeart/2016/7/layout/RepeatingBendingProcessNew"/>
    <dgm:cxn modelId="{4DB52CDF-4BD5-48C5-93D7-B4F72A89D809}" type="presParOf" srcId="{C7117AA3-29D3-A641-A58D-533CC172901B}" destId="{DD741774-D280-DD46-9C9B-33FE253D22FC}" srcOrd="3" destOrd="0" presId="urn:microsoft.com/office/officeart/2016/7/layout/RepeatingBendingProcessNew"/>
    <dgm:cxn modelId="{00E9DF8C-3797-4861-9CDA-0FC5B19967E4}" type="presParOf" srcId="{DD741774-D280-DD46-9C9B-33FE253D22FC}" destId="{B4080084-7793-E342-92FE-F348EAFF157C}" srcOrd="0" destOrd="0" presId="urn:microsoft.com/office/officeart/2016/7/layout/RepeatingBendingProcessNew"/>
    <dgm:cxn modelId="{7F1974BE-2180-4F0A-BA69-29862CF02D47}" type="presParOf" srcId="{C7117AA3-29D3-A641-A58D-533CC172901B}" destId="{F14BE627-E883-874F-A626-EC388DCE8D9B}" srcOrd="4" destOrd="0" presId="urn:microsoft.com/office/officeart/2016/7/layout/RepeatingBendingProcessNew"/>
    <dgm:cxn modelId="{D771C8C3-869E-40C7-8A9D-7737D1CADACB}" type="presParOf" srcId="{C7117AA3-29D3-A641-A58D-533CC172901B}" destId="{63AED5AC-6A4E-294A-8C0F-D72D7D241108}" srcOrd="5" destOrd="0" presId="urn:microsoft.com/office/officeart/2016/7/layout/RepeatingBendingProcessNew"/>
    <dgm:cxn modelId="{1D868B21-CEC8-4943-BE0A-58136B095E56}" type="presParOf" srcId="{63AED5AC-6A4E-294A-8C0F-D72D7D241108}" destId="{A4A67B76-88B9-3B42-B3EF-AFCDA17E5E1C}" srcOrd="0" destOrd="0" presId="urn:microsoft.com/office/officeart/2016/7/layout/RepeatingBendingProcessNew"/>
    <dgm:cxn modelId="{60AA2C7C-B7A3-4ECD-B75D-5A2C78B5C411}" type="presParOf" srcId="{C7117AA3-29D3-A641-A58D-533CC172901B}" destId="{D42A6699-F599-8045-897A-5A654DF673C0}" srcOrd="6" destOrd="0" presId="urn:microsoft.com/office/officeart/2016/7/layout/RepeatingBendingProcessNew"/>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9714F2-E001-9048-99B0-C46EAB1CEAC1}">
      <dsp:nvSpPr>
        <dsp:cNvPr id="0" name=""/>
        <dsp:cNvSpPr/>
      </dsp:nvSpPr>
      <dsp:spPr>
        <a:xfrm>
          <a:off x="3190032" y="796726"/>
          <a:ext cx="614290" cy="91440"/>
        </a:xfrm>
        <a:custGeom>
          <a:avLst/>
          <a:gdLst/>
          <a:ahLst/>
          <a:cxnLst/>
          <a:rect l="0" t="0" r="0" b="0"/>
          <a:pathLst>
            <a:path>
              <a:moveTo>
                <a:pt x="0" y="45720"/>
              </a:moveTo>
              <a:lnTo>
                <a:pt x="581103" y="45720"/>
              </a:lnTo>
            </a:path>
          </a:pathLst>
        </a:custGeom>
        <a:noFill/>
        <a:ln w="9525" cap="rnd" cmpd="sng" algn="ctr">
          <a:solidFill>
            <a:srgbClr val="47BB7E">
              <a:hueOff val="0"/>
              <a:satOff val="0"/>
              <a:lumOff val="0"/>
              <a:alphaOff val="0"/>
            </a:srgb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rtlCol="0" anchor="ctr" anchorCtr="0">
          <a:noAutofit/>
        </a:bodyPr>
        <a:lstStyle/>
        <a:p>
          <a:pPr marL="0" lvl="0" indent="0" algn="ctr" defTabSz="222250" rtl="0">
            <a:lnSpc>
              <a:spcPct val="90000"/>
            </a:lnSpc>
            <a:spcBef>
              <a:spcPct val="0"/>
            </a:spcBef>
            <a:spcAft>
              <a:spcPct val="35000"/>
            </a:spcAft>
            <a:buNone/>
          </a:pPr>
          <a:endParaRPr lang="pt-PT" sz="500" kern="1200" noProof="0" dirty="0">
            <a:solidFill>
              <a:sysClr val="window" lastClr="FFFFFF">
                <a:hueOff val="0"/>
                <a:satOff val="0"/>
                <a:lumOff val="0"/>
                <a:alphaOff val="0"/>
              </a:sysClr>
            </a:solidFill>
            <a:latin typeface="Barlow" panose="00000500000000000000" pitchFamily="2" charset="0"/>
            <a:ea typeface="+mn-ea"/>
            <a:cs typeface="+mn-cs"/>
          </a:endParaRPr>
        </a:p>
      </dsp:txBody>
      <dsp:txXfrm>
        <a:off x="3481055" y="839221"/>
        <a:ext cx="0" cy="0"/>
      </dsp:txXfrm>
    </dsp:sp>
    <dsp:sp modelId="{591CA60E-213E-7B4B-B9DE-D89D137D3DA9}">
      <dsp:nvSpPr>
        <dsp:cNvPr id="0" name=""/>
        <dsp:cNvSpPr/>
      </dsp:nvSpPr>
      <dsp:spPr>
        <a:xfrm>
          <a:off x="387960" y="1284"/>
          <a:ext cx="2803871" cy="1682323"/>
        </a:xfrm>
        <a:prstGeom prst="rect">
          <a:avLst/>
        </a:prstGeom>
        <a:solidFill>
          <a:srgbClr val="47BB7E">
            <a:hueOff val="0"/>
            <a:satOff val="0"/>
            <a:lumOff val="0"/>
            <a:alphaOff val="0"/>
          </a:srgbClr>
        </a:solidFill>
        <a:ln w="25400" cap="rnd" cmpd="sng" algn="ctr">
          <a:solidFill>
            <a:sysClr val="window" lastClr="FFFFFF">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7392" tIns="144217" rIns="137392" bIns="144217" numCol="1" spcCol="1270" rtlCol="0" anchor="ctr" anchorCtr="0">
          <a:noAutofit/>
        </a:bodyPr>
        <a:lstStyle/>
        <a:p>
          <a:pPr marL="0" lvl="0" indent="0" algn="ctr" defTabSz="889000" rtl="0">
            <a:lnSpc>
              <a:spcPct val="90000"/>
            </a:lnSpc>
            <a:spcBef>
              <a:spcPct val="0"/>
            </a:spcBef>
            <a:spcAft>
              <a:spcPct val="35000"/>
            </a:spcAft>
            <a:buNone/>
          </a:pPr>
          <a:r>
            <a:rPr lang="pt-PT" sz="2000" b="1" kern="1200" noProof="0" dirty="0" err="1">
              <a:solidFill>
                <a:sysClr val="window" lastClr="FFFFFF"/>
              </a:solidFill>
              <a:latin typeface="Barlow" panose="00000500000000000000" pitchFamily="2" charset="0"/>
              <a:ea typeface="+mn-ea"/>
              <a:cs typeface="+mn-cs"/>
            </a:rPr>
            <a:t>Higher</a:t>
          </a:r>
          <a:r>
            <a:rPr lang="pt-PT" sz="2000" b="1" kern="1200" noProof="0" dirty="0">
              <a:solidFill>
                <a:sysClr val="window" lastClr="FFFFFF"/>
              </a:solidFill>
              <a:latin typeface="Barlow" panose="00000500000000000000" pitchFamily="2" charset="0"/>
              <a:ea typeface="+mn-ea"/>
              <a:cs typeface="+mn-cs"/>
            </a:rPr>
            <a:t> Professional </a:t>
          </a:r>
          <a:r>
            <a:rPr lang="pt-PT" sz="2000" b="1" kern="1200" noProof="0" dirty="0" err="1">
              <a:solidFill>
                <a:sysClr val="window" lastClr="FFFFFF"/>
              </a:solidFill>
              <a:latin typeface="Barlow" panose="00000500000000000000" pitchFamily="2" charset="0"/>
              <a:ea typeface="+mn-ea"/>
              <a:cs typeface="+mn-cs"/>
            </a:rPr>
            <a:t>Technical</a:t>
          </a:r>
          <a:r>
            <a:rPr lang="pt-PT" sz="2000" b="1" kern="1200" noProof="0" dirty="0">
              <a:solidFill>
                <a:sysClr val="window" lastClr="FFFFFF"/>
              </a:solidFill>
              <a:latin typeface="Barlow" panose="00000500000000000000" pitchFamily="2" charset="0"/>
              <a:ea typeface="+mn-ea"/>
              <a:cs typeface="+mn-cs"/>
            </a:rPr>
            <a:t> </a:t>
          </a:r>
          <a:r>
            <a:rPr lang="pt-PT" sz="2000" b="1" kern="1200" noProof="0" dirty="0" err="1">
              <a:solidFill>
                <a:sysClr val="window" lastClr="FFFFFF"/>
              </a:solidFill>
              <a:latin typeface="Barlow" panose="00000500000000000000" pitchFamily="2" charset="0"/>
              <a:ea typeface="+mn-ea"/>
              <a:cs typeface="+mn-cs"/>
            </a:rPr>
            <a:t>Courses</a:t>
          </a:r>
          <a:endParaRPr lang="pt-PT" sz="2000" b="1" kern="1200" noProof="0" dirty="0">
            <a:solidFill>
              <a:sysClr val="window" lastClr="FFFFFF"/>
            </a:solidFill>
            <a:latin typeface="Barlow" panose="00000500000000000000" pitchFamily="2" charset="0"/>
            <a:ea typeface="+mn-ea"/>
            <a:cs typeface="+mn-cs"/>
          </a:endParaRPr>
        </a:p>
      </dsp:txBody>
      <dsp:txXfrm>
        <a:off x="387960" y="1284"/>
        <a:ext cx="2803871" cy="1682323"/>
      </dsp:txXfrm>
    </dsp:sp>
    <dsp:sp modelId="{DD741774-D280-DD46-9C9B-33FE253D22FC}">
      <dsp:nvSpPr>
        <dsp:cNvPr id="0" name=""/>
        <dsp:cNvSpPr/>
      </dsp:nvSpPr>
      <dsp:spPr>
        <a:xfrm>
          <a:off x="1789896" y="1681807"/>
          <a:ext cx="3448762" cy="614290"/>
        </a:xfrm>
        <a:custGeom>
          <a:avLst/>
          <a:gdLst/>
          <a:ahLst/>
          <a:cxnLst/>
          <a:rect l="0" t="0" r="0" b="0"/>
          <a:pathLst>
            <a:path>
              <a:moveTo>
                <a:pt x="3271286" y="0"/>
              </a:moveTo>
              <a:lnTo>
                <a:pt x="3271286" y="307651"/>
              </a:lnTo>
              <a:lnTo>
                <a:pt x="0" y="307651"/>
              </a:lnTo>
              <a:lnTo>
                <a:pt x="0" y="581103"/>
              </a:lnTo>
            </a:path>
          </a:pathLst>
        </a:custGeom>
        <a:noFill/>
        <a:ln w="9525" cap="rnd" cmpd="sng" algn="ctr">
          <a:solidFill>
            <a:srgbClr val="96CD4B">
              <a:hueOff val="0"/>
              <a:satOff val="0"/>
              <a:lumOff val="0"/>
              <a:alphaOff val="0"/>
            </a:srgb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rtlCol="0" anchor="ctr" anchorCtr="0">
          <a:noAutofit/>
        </a:bodyPr>
        <a:lstStyle/>
        <a:p>
          <a:pPr marL="0" lvl="0" indent="0" algn="ctr" defTabSz="222250" rtl="0">
            <a:lnSpc>
              <a:spcPct val="90000"/>
            </a:lnSpc>
            <a:spcBef>
              <a:spcPct val="0"/>
            </a:spcBef>
            <a:spcAft>
              <a:spcPct val="35000"/>
            </a:spcAft>
            <a:buNone/>
          </a:pPr>
          <a:endParaRPr lang="pt-PT" sz="500" kern="1200" noProof="0" dirty="0">
            <a:solidFill>
              <a:sysClr val="window" lastClr="FFFFFF">
                <a:hueOff val="0"/>
                <a:satOff val="0"/>
                <a:lumOff val="0"/>
                <a:alphaOff val="0"/>
              </a:sysClr>
            </a:solidFill>
            <a:latin typeface="Barlow" panose="00000500000000000000" pitchFamily="2" charset="0"/>
            <a:ea typeface="+mn-ea"/>
            <a:cs typeface="+mn-cs"/>
          </a:endParaRPr>
        </a:p>
      </dsp:txBody>
      <dsp:txXfrm>
        <a:off x="3426564" y="1985728"/>
        <a:ext cx="0" cy="0"/>
      </dsp:txXfrm>
    </dsp:sp>
    <dsp:sp modelId="{1FC37317-8B75-7A4E-B46A-6C6A45F69C67}">
      <dsp:nvSpPr>
        <dsp:cNvPr id="0" name=""/>
        <dsp:cNvSpPr/>
      </dsp:nvSpPr>
      <dsp:spPr>
        <a:xfrm>
          <a:off x="3836722" y="1284"/>
          <a:ext cx="2803871" cy="1682323"/>
        </a:xfrm>
        <a:prstGeom prst="rect">
          <a:avLst/>
        </a:prstGeom>
        <a:solidFill>
          <a:srgbClr val="96CD4B">
            <a:hueOff val="0"/>
            <a:satOff val="0"/>
            <a:lumOff val="0"/>
            <a:alphaOff val="0"/>
          </a:srgbClr>
        </a:solidFill>
        <a:ln w="25400" cap="rnd" cmpd="sng" algn="ctr">
          <a:solidFill>
            <a:sysClr val="window" lastClr="FFFFFF">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7392" tIns="144217" rIns="137392" bIns="144217" numCol="1" spcCol="1270" rtlCol="0" anchor="ctr" anchorCtr="0">
          <a:noAutofit/>
        </a:bodyPr>
        <a:lstStyle/>
        <a:p>
          <a:pPr marL="0" lvl="0" indent="0" algn="ctr" defTabSz="889000" rtl="0">
            <a:lnSpc>
              <a:spcPct val="90000"/>
            </a:lnSpc>
            <a:spcBef>
              <a:spcPct val="0"/>
            </a:spcBef>
            <a:spcAft>
              <a:spcPct val="35000"/>
            </a:spcAft>
            <a:buNone/>
          </a:pPr>
          <a:r>
            <a:rPr lang="pt-PT" sz="2000" b="1" kern="1200" noProof="0" dirty="0" err="1">
              <a:solidFill>
                <a:sysClr val="window" lastClr="FFFFFF"/>
              </a:solidFill>
              <a:latin typeface="Barlow" panose="00000500000000000000" pitchFamily="2" charset="0"/>
              <a:ea typeface="+mn-ea"/>
              <a:cs typeface="+mn-cs"/>
            </a:rPr>
            <a:t>Degrees</a:t>
          </a:r>
          <a:endParaRPr lang="pt-PT" sz="2000" b="1" kern="1200" noProof="0" dirty="0">
            <a:solidFill>
              <a:sysClr val="window" lastClr="FFFFFF"/>
            </a:solidFill>
            <a:latin typeface="Barlow" panose="00000500000000000000" pitchFamily="2" charset="0"/>
            <a:ea typeface="+mn-ea"/>
            <a:cs typeface="+mn-cs"/>
          </a:endParaRPr>
        </a:p>
      </dsp:txBody>
      <dsp:txXfrm>
        <a:off x="3836722" y="1284"/>
        <a:ext cx="2803871" cy="1682323"/>
      </dsp:txXfrm>
    </dsp:sp>
    <dsp:sp modelId="{63AED5AC-6A4E-294A-8C0F-D72D7D241108}">
      <dsp:nvSpPr>
        <dsp:cNvPr id="0" name=""/>
        <dsp:cNvSpPr/>
      </dsp:nvSpPr>
      <dsp:spPr>
        <a:xfrm>
          <a:off x="3190032" y="3123939"/>
          <a:ext cx="614290" cy="91440"/>
        </a:xfrm>
        <a:custGeom>
          <a:avLst/>
          <a:gdLst/>
          <a:ahLst/>
          <a:cxnLst/>
          <a:rect l="0" t="0" r="0" b="0"/>
          <a:pathLst>
            <a:path>
              <a:moveTo>
                <a:pt x="0" y="45720"/>
              </a:moveTo>
              <a:lnTo>
                <a:pt x="581103" y="45720"/>
              </a:lnTo>
            </a:path>
          </a:pathLst>
        </a:custGeom>
        <a:noFill/>
        <a:ln w="9525" cap="rnd" cmpd="sng" algn="ctr">
          <a:no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rtlCol="0" anchor="ctr" anchorCtr="0">
          <a:noAutofit/>
        </a:bodyPr>
        <a:lstStyle/>
        <a:p>
          <a:pPr marL="0" lvl="0" indent="0" algn="ctr" defTabSz="222250" rtl="0">
            <a:lnSpc>
              <a:spcPct val="90000"/>
            </a:lnSpc>
            <a:spcBef>
              <a:spcPct val="0"/>
            </a:spcBef>
            <a:spcAft>
              <a:spcPct val="35000"/>
            </a:spcAft>
            <a:buNone/>
          </a:pPr>
          <a:endParaRPr lang="pt-PT" sz="500" kern="1200" noProof="0" dirty="0">
            <a:solidFill>
              <a:sysClr val="window" lastClr="FFFFFF">
                <a:hueOff val="0"/>
                <a:satOff val="0"/>
                <a:lumOff val="0"/>
                <a:alphaOff val="0"/>
              </a:sysClr>
            </a:solidFill>
            <a:latin typeface="Barlow" panose="00000500000000000000" pitchFamily="2" charset="0"/>
            <a:ea typeface="+mn-ea"/>
            <a:cs typeface="+mn-cs"/>
          </a:endParaRPr>
        </a:p>
      </dsp:txBody>
      <dsp:txXfrm>
        <a:off x="3481055" y="3166435"/>
        <a:ext cx="0" cy="0"/>
      </dsp:txXfrm>
    </dsp:sp>
    <dsp:sp modelId="{F14BE627-E883-874F-A626-EC388DCE8D9B}">
      <dsp:nvSpPr>
        <dsp:cNvPr id="0" name=""/>
        <dsp:cNvSpPr/>
      </dsp:nvSpPr>
      <dsp:spPr>
        <a:xfrm>
          <a:off x="387960" y="2328498"/>
          <a:ext cx="2803871" cy="1682323"/>
        </a:xfrm>
        <a:prstGeom prst="rect">
          <a:avLst/>
        </a:prstGeom>
        <a:solidFill>
          <a:srgbClr val="61C7DD">
            <a:hueOff val="0"/>
            <a:satOff val="0"/>
            <a:lumOff val="0"/>
            <a:alphaOff val="0"/>
          </a:srgbClr>
        </a:solidFill>
        <a:ln w="25400" cap="rnd" cmpd="sng" algn="ctr">
          <a:solidFill>
            <a:sysClr val="window" lastClr="FFFFFF">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7392" tIns="144217" rIns="137392" bIns="144217" numCol="1" spcCol="1270" rtlCol="0" anchor="ctr" anchorCtr="0">
          <a:noAutofit/>
        </a:bodyPr>
        <a:lstStyle/>
        <a:p>
          <a:pPr marL="0" lvl="0" indent="0" algn="ctr" defTabSz="889000" rtl="0">
            <a:lnSpc>
              <a:spcPct val="90000"/>
            </a:lnSpc>
            <a:spcBef>
              <a:spcPct val="0"/>
            </a:spcBef>
            <a:spcAft>
              <a:spcPct val="35000"/>
            </a:spcAft>
            <a:buNone/>
          </a:pPr>
          <a:r>
            <a:rPr lang="pt-PT" sz="2000" b="1" kern="1200" noProof="0" dirty="0" err="1">
              <a:solidFill>
                <a:sysClr val="window" lastClr="FFFFFF"/>
              </a:solidFill>
              <a:latin typeface="Barlow" panose="00000500000000000000" pitchFamily="2" charset="0"/>
              <a:ea typeface="+mn-ea"/>
              <a:cs typeface="+mn-cs"/>
            </a:rPr>
            <a:t>Master's</a:t>
          </a:r>
          <a:r>
            <a:rPr lang="pt-PT" sz="2000" b="1" kern="1200" noProof="0" dirty="0">
              <a:solidFill>
                <a:sysClr val="window" lastClr="FFFFFF"/>
              </a:solidFill>
              <a:latin typeface="Barlow" panose="00000500000000000000" pitchFamily="2" charset="0"/>
              <a:ea typeface="+mn-ea"/>
              <a:cs typeface="+mn-cs"/>
            </a:rPr>
            <a:t> </a:t>
          </a:r>
          <a:r>
            <a:rPr lang="pt-PT" sz="2000" b="1" kern="1200" noProof="0" dirty="0" err="1">
              <a:solidFill>
                <a:sysClr val="window" lastClr="FFFFFF"/>
              </a:solidFill>
              <a:latin typeface="Barlow" panose="00000500000000000000" pitchFamily="2" charset="0"/>
              <a:ea typeface="+mn-ea"/>
              <a:cs typeface="+mn-cs"/>
            </a:rPr>
            <a:t>Degrees</a:t>
          </a:r>
          <a:endParaRPr lang="pt-PT" sz="2000" b="1" kern="1200" noProof="0" dirty="0">
            <a:solidFill>
              <a:sysClr val="window" lastClr="FFFFFF"/>
            </a:solidFill>
            <a:latin typeface="Barlow" panose="00000500000000000000" pitchFamily="2" charset="0"/>
            <a:ea typeface="+mn-ea"/>
            <a:cs typeface="+mn-cs"/>
          </a:endParaRPr>
        </a:p>
      </dsp:txBody>
      <dsp:txXfrm>
        <a:off x="387960" y="2328498"/>
        <a:ext cx="2803871" cy="1682323"/>
      </dsp:txXfrm>
    </dsp:sp>
    <dsp:sp modelId="{D42A6699-F599-8045-897A-5A654DF673C0}">
      <dsp:nvSpPr>
        <dsp:cNvPr id="0" name=""/>
        <dsp:cNvSpPr/>
      </dsp:nvSpPr>
      <dsp:spPr>
        <a:xfrm>
          <a:off x="3836722" y="2328498"/>
          <a:ext cx="2803871" cy="1682323"/>
        </a:xfrm>
        <a:prstGeom prst="rect">
          <a:avLst/>
        </a:prstGeom>
        <a:solidFill>
          <a:srgbClr val="5AD0B8"/>
        </a:solidFill>
        <a:ln w="25400" cap="rnd" cmpd="sng" algn="ctr">
          <a:solidFill>
            <a:sysClr val="window" lastClr="FFFFFF">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7392" tIns="144217" rIns="137392" bIns="144217" numCol="1" spcCol="1270" rtlCol="0" anchor="ctr" anchorCtr="0">
          <a:noAutofit/>
        </a:bodyPr>
        <a:lstStyle/>
        <a:p>
          <a:pPr marL="0" lvl="0" indent="0" algn="ctr" defTabSz="889000" rtl="0">
            <a:lnSpc>
              <a:spcPct val="90000"/>
            </a:lnSpc>
            <a:spcBef>
              <a:spcPct val="0"/>
            </a:spcBef>
            <a:spcAft>
              <a:spcPct val="35000"/>
            </a:spcAft>
            <a:buNone/>
          </a:pPr>
          <a:r>
            <a:rPr lang="pt-PT" sz="2000" b="1" kern="1200" noProof="0" dirty="0" err="1">
              <a:solidFill>
                <a:schemeClr val="bg1"/>
              </a:solidFill>
              <a:latin typeface="Barlow" panose="00000500000000000000" pitchFamily="2" charset="0"/>
              <a:ea typeface="+mn-ea"/>
              <a:cs typeface="+mn-cs"/>
            </a:rPr>
            <a:t>Postgraduate</a:t>
          </a:r>
          <a:r>
            <a:rPr lang="pt-PT" sz="2000" b="1" kern="1200" noProof="0" dirty="0">
              <a:solidFill>
                <a:schemeClr val="bg1"/>
              </a:solidFill>
              <a:latin typeface="Barlow" panose="00000500000000000000" pitchFamily="2" charset="0"/>
              <a:ea typeface="+mn-ea"/>
              <a:cs typeface="+mn-cs"/>
            </a:rPr>
            <a:t> </a:t>
          </a:r>
          <a:r>
            <a:rPr lang="pt-PT" sz="2000" b="1" kern="1200" noProof="0" dirty="0" err="1">
              <a:solidFill>
                <a:schemeClr val="bg1"/>
              </a:solidFill>
              <a:latin typeface="Barlow" panose="00000500000000000000" pitchFamily="2" charset="0"/>
              <a:ea typeface="+mn-ea"/>
              <a:cs typeface="+mn-cs"/>
            </a:rPr>
            <a:t>Degrees</a:t>
          </a:r>
          <a:br>
            <a:rPr lang="pt-PT" sz="2000" b="1" kern="1200" noProof="0" dirty="0">
              <a:solidFill>
                <a:schemeClr val="bg1"/>
              </a:solidFill>
              <a:latin typeface="Barlow" panose="00000500000000000000" pitchFamily="2" charset="0"/>
              <a:ea typeface="+mn-ea"/>
              <a:cs typeface="+mn-cs"/>
            </a:rPr>
          </a:br>
          <a:br>
            <a:rPr lang="pt-PT" sz="2000" b="1" kern="1200" noProof="0" dirty="0">
              <a:solidFill>
                <a:schemeClr val="bg1"/>
              </a:solidFill>
              <a:latin typeface="Barlow" panose="00000500000000000000" pitchFamily="2" charset="0"/>
              <a:ea typeface="+mn-ea"/>
              <a:cs typeface="+mn-cs"/>
            </a:rPr>
          </a:br>
          <a:r>
            <a:rPr lang="en-US" sz="2000" b="1" kern="1200" noProof="0" dirty="0">
              <a:solidFill>
                <a:schemeClr val="bg1"/>
              </a:solidFill>
              <a:latin typeface="Barlow" panose="00000500000000000000" pitchFamily="2" charset="0"/>
              <a:ea typeface="+mn-ea"/>
              <a:cs typeface="+mn-cs"/>
            </a:rPr>
            <a:t>Micro-Credentials</a:t>
          </a:r>
          <a:endParaRPr lang="pt-PT" sz="2400" kern="1200" noProof="0" dirty="0">
            <a:solidFill>
              <a:sysClr val="window" lastClr="FFFFFF"/>
            </a:solidFill>
            <a:latin typeface="Barlow" panose="00000500000000000000" pitchFamily="2" charset="0"/>
            <a:ea typeface="+mn-ea"/>
            <a:cs typeface="+mn-cs"/>
          </a:endParaRPr>
        </a:p>
      </dsp:txBody>
      <dsp:txXfrm>
        <a:off x="3836722" y="2328498"/>
        <a:ext cx="2803871" cy="1682323"/>
      </dsp:txXfrm>
    </dsp:sp>
  </dsp:spTree>
</dsp:drawing>
</file>

<file path=ppt/diagrams/layout1.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PT"/>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PT"/>
          </a:p>
        </p:txBody>
      </p:sp>
      <p:sp>
        <p:nvSpPr>
          <p:cNvPr id="4" name="Date Placeholder 3"/>
          <p:cNvSpPr>
            <a:spLocks noGrp="1"/>
          </p:cNvSpPr>
          <p:nvPr>
            <p:ph type="dt" sz="half" idx="10"/>
          </p:nvPr>
        </p:nvSpPr>
        <p:spPr/>
        <p:txBody>
          <a:bodyPr/>
          <a:lstStyle/>
          <a:p>
            <a:fld id="{1FDE68B9-6CB2-4D5E-9353-49DD2AE4B266}" type="datetimeFigureOut">
              <a:rPr lang="pt-PT" smtClean="0"/>
              <a:t>14/05/2024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29FB29D6-39BB-40EB-B7DE-7F3F175499C9}" type="slidenum">
              <a:rPr lang="pt-PT" smtClean="0"/>
              <a:t>‹#›</a:t>
            </a:fld>
            <a:endParaRPr lang="pt-PT"/>
          </a:p>
        </p:txBody>
      </p:sp>
    </p:spTree>
    <p:extLst>
      <p:ext uri="{BB962C8B-B14F-4D97-AF65-F5344CB8AC3E}">
        <p14:creationId xmlns:p14="http://schemas.microsoft.com/office/powerpoint/2010/main" val="519790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t-PT"/>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PT"/>
          </a:p>
        </p:txBody>
      </p:sp>
      <p:sp>
        <p:nvSpPr>
          <p:cNvPr id="4" name="Date Placeholder 3"/>
          <p:cNvSpPr>
            <a:spLocks noGrp="1"/>
          </p:cNvSpPr>
          <p:nvPr>
            <p:ph type="dt" sz="half" idx="10"/>
          </p:nvPr>
        </p:nvSpPr>
        <p:spPr/>
        <p:txBody>
          <a:bodyPr/>
          <a:lstStyle/>
          <a:p>
            <a:fld id="{1FDE68B9-6CB2-4D5E-9353-49DD2AE4B266}" type="datetimeFigureOut">
              <a:rPr lang="pt-PT" smtClean="0"/>
              <a:t>14/05/2024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29FB29D6-39BB-40EB-B7DE-7F3F175499C9}" type="slidenum">
              <a:rPr lang="pt-PT" smtClean="0"/>
              <a:t>‹#›</a:t>
            </a:fld>
            <a:endParaRPr lang="pt-PT"/>
          </a:p>
        </p:txBody>
      </p:sp>
    </p:spTree>
    <p:extLst>
      <p:ext uri="{BB962C8B-B14F-4D97-AF65-F5344CB8AC3E}">
        <p14:creationId xmlns:p14="http://schemas.microsoft.com/office/powerpoint/2010/main" val="245905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pt-PT"/>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PT"/>
          </a:p>
        </p:txBody>
      </p:sp>
      <p:sp>
        <p:nvSpPr>
          <p:cNvPr id="4" name="Date Placeholder 3"/>
          <p:cNvSpPr>
            <a:spLocks noGrp="1"/>
          </p:cNvSpPr>
          <p:nvPr>
            <p:ph type="dt" sz="half" idx="10"/>
          </p:nvPr>
        </p:nvSpPr>
        <p:spPr/>
        <p:txBody>
          <a:bodyPr/>
          <a:lstStyle/>
          <a:p>
            <a:fld id="{1FDE68B9-6CB2-4D5E-9353-49DD2AE4B266}" type="datetimeFigureOut">
              <a:rPr lang="pt-PT" smtClean="0"/>
              <a:t>14/05/2024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29FB29D6-39BB-40EB-B7DE-7F3F175499C9}" type="slidenum">
              <a:rPr lang="pt-PT" smtClean="0"/>
              <a:t>‹#›</a:t>
            </a:fld>
            <a:endParaRPr lang="pt-PT"/>
          </a:p>
        </p:txBody>
      </p:sp>
    </p:spTree>
    <p:extLst>
      <p:ext uri="{BB962C8B-B14F-4D97-AF65-F5344CB8AC3E}">
        <p14:creationId xmlns:p14="http://schemas.microsoft.com/office/powerpoint/2010/main" val="3361906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t-PT"/>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PT"/>
          </a:p>
        </p:txBody>
      </p:sp>
      <p:sp>
        <p:nvSpPr>
          <p:cNvPr id="4" name="Date Placeholder 3"/>
          <p:cNvSpPr>
            <a:spLocks noGrp="1"/>
          </p:cNvSpPr>
          <p:nvPr>
            <p:ph type="dt" sz="half" idx="10"/>
          </p:nvPr>
        </p:nvSpPr>
        <p:spPr/>
        <p:txBody>
          <a:bodyPr/>
          <a:lstStyle/>
          <a:p>
            <a:fld id="{1FDE68B9-6CB2-4D5E-9353-49DD2AE4B266}" type="datetimeFigureOut">
              <a:rPr lang="pt-PT" smtClean="0"/>
              <a:t>14/05/2024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29FB29D6-39BB-40EB-B7DE-7F3F175499C9}" type="slidenum">
              <a:rPr lang="pt-PT" smtClean="0"/>
              <a:t>‹#›</a:t>
            </a:fld>
            <a:endParaRPr lang="pt-PT"/>
          </a:p>
        </p:txBody>
      </p:sp>
    </p:spTree>
    <p:extLst>
      <p:ext uri="{BB962C8B-B14F-4D97-AF65-F5344CB8AC3E}">
        <p14:creationId xmlns:p14="http://schemas.microsoft.com/office/powerpoint/2010/main" val="3629478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PT"/>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DE68B9-6CB2-4D5E-9353-49DD2AE4B266}" type="datetimeFigureOut">
              <a:rPr lang="pt-PT" smtClean="0"/>
              <a:t>14/05/2024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29FB29D6-39BB-40EB-B7DE-7F3F175499C9}" type="slidenum">
              <a:rPr lang="pt-PT" smtClean="0"/>
              <a:t>‹#›</a:t>
            </a:fld>
            <a:endParaRPr lang="pt-PT"/>
          </a:p>
        </p:txBody>
      </p:sp>
    </p:spTree>
    <p:extLst>
      <p:ext uri="{BB962C8B-B14F-4D97-AF65-F5344CB8AC3E}">
        <p14:creationId xmlns:p14="http://schemas.microsoft.com/office/powerpoint/2010/main" val="2528535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t-PT"/>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PT"/>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PT"/>
          </a:p>
        </p:txBody>
      </p:sp>
      <p:sp>
        <p:nvSpPr>
          <p:cNvPr id="5" name="Date Placeholder 4"/>
          <p:cNvSpPr>
            <a:spLocks noGrp="1"/>
          </p:cNvSpPr>
          <p:nvPr>
            <p:ph type="dt" sz="half" idx="10"/>
          </p:nvPr>
        </p:nvSpPr>
        <p:spPr/>
        <p:txBody>
          <a:bodyPr/>
          <a:lstStyle/>
          <a:p>
            <a:fld id="{1FDE68B9-6CB2-4D5E-9353-49DD2AE4B266}" type="datetimeFigureOut">
              <a:rPr lang="pt-PT" smtClean="0"/>
              <a:t>14/05/2024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29FB29D6-39BB-40EB-B7DE-7F3F175499C9}" type="slidenum">
              <a:rPr lang="pt-PT" smtClean="0"/>
              <a:t>‹#›</a:t>
            </a:fld>
            <a:endParaRPr lang="pt-PT"/>
          </a:p>
        </p:txBody>
      </p:sp>
    </p:spTree>
    <p:extLst>
      <p:ext uri="{BB962C8B-B14F-4D97-AF65-F5344CB8AC3E}">
        <p14:creationId xmlns:p14="http://schemas.microsoft.com/office/powerpoint/2010/main" val="3058997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pt-PT"/>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PT"/>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PT"/>
          </a:p>
        </p:txBody>
      </p:sp>
      <p:sp>
        <p:nvSpPr>
          <p:cNvPr id="7" name="Date Placeholder 6"/>
          <p:cNvSpPr>
            <a:spLocks noGrp="1"/>
          </p:cNvSpPr>
          <p:nvPr>
            <p:ph type="dt" sz="half" idx="10"/>
          </p:nvPr>
        </p:nvSpPr>
        <p:spPr/>
        <p:txBody>
          <a:bodyPr/>
          <a:lstStyle/>
          <a:p>
            <a:fld id="{1FDE68B9-6CB2-4D5E-9353-49DD2AE4B266}" type="datetimeFigureOut">
              <a:rPr lang="pt-PT" smtClean="0"/>
              <a:t>14/05/2024</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29FB29D6-39BB-40EB-B7DE-7F3F175499C9}" type="slidenum">
              <a:rPr lang="pt-PT" smtClean="0"/>
              <a:t>‹#›</a:t>
            </a:fld>
            <a:endParaRPr lang="pt-PT"/>
          </a:p>
        </p:txBody>
      </p:sp>
    </p:spTree>
    <p:extLst>
      <p:ext uri="{BB962C8B-B14F-4D97-AF65-F5344CB8AC3E}">
        <p14:creationId xmlns:p14="http://schemas.microsoft.com/office/powerpoint/2010/main" val="4140406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t-PT"/>
          </a:p>
        </p:txBody>
      </p:sp>
      <p:sp>
        <p:nvSpPr>
          <p:cNvPr id="3" name="Date Placeholder 2"/>
          <p:cNvSpPr>
            <a:spLocks noGrp="1"/>
          </p:cNvSpPr>
          <p:nvPr>
            <p:ph type="dt" sz="half" idx="10"/>
          </p:nvPr>
        </p:nvSpPr>
        <p:spPr/>
        <p:txBody>
          <a:bodyPr/>
          <a:lstStyle/>
          <a:p>
            <a:fld id="{1FDE68B9-6CB2-4D5E-9353-49DD2AE4B266}" type="datetimeFigureOut">
              <a:rPr lang="pt-PT" smtClean="0"/>
              <a:t>14/05/2024</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29FB29D6-39BB-40EB-B7DE-7F3F175499C9}" type="slidenum">
              <a:rPr lang="pt-PT" smtClean="0"/>
              <a:t>‹#›</a:t>
            </a:fld>
            <a:endParaRPr lang="pt-PT"/>
          </a:p>
        </p:txBody>
      </p:sp>
    </p:spTree>
    <p:extLst>
      <p:ext uri="{BB962C8B-B14F-4D97-AF65-F5344CB8AC3E}">
        <p14:creationId xmlns:p14="http://schemas.microsoft.com/office/powerpoint/2010/main" val="909068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DE68B9-6CB2-4D5E-9353-49DD2AE4B266}" type="datetimeFigureOut">
              <a:rPr lang="pt-PT" smtClean="0"/>
              <a:t>14/05/2024</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29FB29D6-39BB-40EB-B7DE-7F3F175499C9}" type="slidenum">
              <a:rPr lang="pt-PT" smtClean="0"/>
              <a:t>‹#›</a:t>
            </a:fld>
            <a:endParaRPr lang="pt-PT"/>
          </a:p>
        </p:txBody>
      </p:sp>
    </p:spTree>
    <p:extLst>
      <p:ext uri="{BB962C8B-B14F-4D97-AF65-F5344CB8AC3E}">
        <p14:creationId xmlns:p14="http://schemas.microsoft.com/office/powerpoint/2010/main" val="3210810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PT"/>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P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FDE68B9-6CB2-4D5E-9353-49DD2AE4B266}" type="datetimeFigureOut">
              <a:rPr lang="pt-PT" smtClean="0"/>
              <a:t>14/05/2024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29FB29D6-39BB-40EB-B7DE-7F3F175499C9}" type="slidenum">
              <a:rPr lang="pt-PT" smtClean="0"/>
              <a:t>‹#›</a:t>
            </a:fld>
            <a:endParaRPr lang="pt-PT"/>
          </a:p>
        </p:txBody>
      </p:sp>
    </p:spTree>
    <p:extLst>
      <p:ext uri="{BB962C8B-B14F-4D97-AF65-F5344CB8AC3E}">
        <p14:creationId xmlns:p14="http://schemas.microsoft.com/office/powerpoint/2010/main" val="2375265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PT"/>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FDE68B9-6CB2-4D5E-9353-49DD2AE4B266}" type="datetimeFigureOut">
              <a:rPr lang="pt-PT" smtClean="0"/>
              <a:t>14/05/2024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29FB29D6-39BB-40EB-B7DE-7F3F175499C9}" type="slidenum">
              <a:rPr lang="pt-PT" smtClean="0"/>
              <a:t>‹#›</a:t>
            </a:fld>
            <a:endParaRPr lang="pt-PT"/>
          </a:p>
        </p:txBody>
      </p:sp>
    </p:spTree>
    <p:extLst>
      <p:ext uri="{BB962C8B-B14F-4D97-AF65-F5344CB8AC3E}">
        <p14:creationId xmlns:p14="http://schemas.microsoft.com/office/powerpoint/2010/main" val="3007727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PT"/>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PT"/>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DE68B9-6CB2-4D5E-9353-49DD2AE4B266}" type="datetimeFigureOut">
              <a:rPr lang="pt-PT" smtClean="0"/>
              <a:t>14/05/2024</a:t>
            </a:fld>
            <a:endParaRPr lang="pt-P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FB29D6-39BB-40EB-B7DE-7F3F175499C9}" type="slidenum">
              <a:rPr lang="pt-PT" smtClean="0"/>
              <a:t>‹#›</a:t>
            </a:fld>
            <a:endParaRPr lang="pt-PT"/>
          </a:p>
        </p:txBody>
      </p:sp>
    </p:spTree>
    <p:extLst>
      <p:ext uri="{BB962C8B-B14F-4D97-AF65-F5344CB8AC3E}">
        <p14:creationId xmlns:p14="http://schemas.microsoft.com/office/powerpoint/2010/main" val="20377897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2.jpeg"/><Relationship Id="rId7" Type="http://schemas.openxmlformats.org/officeDocument/2006/relationships/diagramQuickStyle" Target="../diagrams/quickStyle1.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3.jpeg"/><Relationship Id="rId9" Type="http://schemas.microsoft.com/office/2007/relationships/diagramDrawing" Target="../diagrams/drawing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7.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image" Target="../media/image38.jpeg"/><Relationship Id="rId1" Type="http://schemas.openxmlformats.org/officeDocument/2006/relationships/slideLayout" Target="../slideLayouts/slideLayout1.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png"/><Relationship Id="rId9"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b="15707"/>
          <a:stretch/>
        </p:blipFill>
        <p:spPr>
          <a:xfrm>
            <a:off x="0" y="0"/>
            <a:ext cx="12192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7815" t="25282" r="17815" b="25188"/>
          <a:stretch/>
        </p:blipFill>
        <p:spPr>
          <a:xfrm>
            <a:off x="579367" y="1315768"/>
            <a:ext cx="4139519" cy="1750311"/>
          </a:xfrm>
          <a:prstGeom prst="rect">
            <a:avLst/>
          </a:prstGeom>
        </p:spPr>
      </p:pic>
    </p:spTree>
    <p:extLst>
      <p:ext uri="{BB962C8B-B14F-4D97-AF65-F5344CB8AC3E}">
        <p14:creationId xmlns:p14="http://schemas.microsoft.com/office/powerpoint/2010/main" val="30683167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40" y="2989722"/>
            <a:ext cx="10720175" cy="646331"/>
          </a:xfrm>
          <a:prstGeom prst="rect">
            <a:avLst/>
          </a:prstGeom>
          <a:noFill/>
        </p:spPr>
        <p:txBody>
          <a:bodyPr wrap="square" rtlCol="0">
            <a:spAutoFit/>
          </a:bodyPr>
          <a:lstStyle/>
          <a:p>
            <a:r>
              <a:rPr lang="pt-PT" sz="3600" b="1" dirty="0">
                <a:solidFill>
                  <a:srgbClr val="009697"/>
                </a:solidFill>
                <a:effectLst>
                  <a:outerShdw blurRad="38100" dist="38100" dir="2700000" algn="tl">
                    <a:srgbClr val="000000">
                      <a:alpha val="43137"/>
                    </a:srgbClr>
                  </a:outerShdw>
                </a:effectLst>
                <a:latin typeface="Barlow" panose="00000500000000000000" pitchFamily="2" charset="0"/>
              </a:rPr>
              <a:t>ESCOLA SUPERIOR DE EDUCAÇÃO</a:t>
            </a:r>
            <a:endParaRPr lang="pt-PT" sz="3600" b="1" i="1" dirty="0">
              <a:solidFill>
                <a:srgbClr val="009697"/>
              </a:solidFill>
              <a:effectLst>
                <a:outerShdw blurRad="38100" dist="38100" dir="2700000" algn="tl">
                  <a:srgbClr val="000000">
                    <a:alpha val="43137"/>
                  </a:srgbClr>
                </a:outerShdw>
              </a:effectLst>
              <a:latin typeface="Barlow" panose="00000500000000000000" pitchFamily="2" charset="0"/>
            </a:endParaRPr>
          </a:p>
        </p:txBody>
      </p:sp>
      <p:sp>
        <p:nvSpPr>
          <p:cNvPr id="7" name="Marcador de Posição de Conteúdo 2"/>
          <p:cNvSpPr>
            <a:spLocks noGrp="1"/>
          </p:cNvSpPr>
          <p:nvPr>
            <p:ph idx="1"/>
          </p:nvPr>
        </p:nvSpPr>
        <p:spPr>
          <a:xfrm>
            <a:off x="463640" y="3826413"/>
            <a:ext cx="10720175" cy="2370209"/>
          </a:xfrm>
        </p:spPr>
        <p:txBody>
          <a:bodyPr>
            <a:normAutofit/>
          </a:bodyPr>
          <a:lstStyle/>
          <a:p>
            <a:pPr marL="0" indent="0" algn="just">
              <a:lnSpc>
                <a:spcPct val="110000"/>
              </a:lnSpc>
              <a:buFont typeface="Arial"/>
              <a:buNone/>
            </a:pPr>
            <a:r>
              <a:rPr lang="en-US" sz="2400" dirty="0">
                <a:latin typeface="Barlow" panose="00000500000000000000" pitchFamily="2" charset="0"/>
              </a:rPr>
              <a:t>Active since 1985, the main goal of Escola Superior de </a:t>
            </a:r>
            <a:r>
              <a:rPr lang="en-US" sz="2400" dirty="0" err="1">
                <a:latin typeface="Barlow" panose="00000500000000000000" pitchFamily="2" charset="0"/>
              </a:rPr>
              <a:t>Educação</a:t>
            </a:r>
            <a:r>
              <a:rPr lang="en-US" sz="2400" dirty="0">
                <a:latin typeface="Barlow" panose="00000500000000000000" pitchFamily="2" charset="0"/>
              </a:rPr>
              <a:t> </a:t>
            </a:r>
            <a:r>
              <a:rPr lang="en-US" sz="2400" i="1" dirty="0">
                <a:latin typeface="Barlow" panose="00000500000000000000" pitchFamily="2" charset="0"/>
              </a:rPr>
              <a:t>(School of Education)</a:t>
            </a:r>
            <a:r>
              <a:rPr lang="en-US" sz="2400" dirty="0">
                <a:latin typeface="Barlow" panose="00000500000000000000" pitchFamily="2" charset="0"/>
              </a:rPr>
              <a:t> is to train educators and teachers as well as higher professionals in several fields of Social Sciences and Sports preparing them to take active part in schools, in the media, and in society.</a:t>
            </a:r>
            <a:endParaRPr lang="pt-PT" sz="2400" dirty="0">
              <a:latin typeface="Barlow" panose="00000500000000000000" pitchFamily="2" charset="0"/>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t="52320" b="22155"/>
          <a:stretch/>
        </p:blipFill>
        <p:spPr>
          <a:xfrm>
            <a:off x="180536" y="154744"/>
            <a:ext cx="11830929" cy="2264897"/>
          </a:xfrm>
          <a:prstGeom prst="rect">
            <a:avLst/>
          </a:prstGeom>
        </p:spPr>
      </p:pic>
      <p:sp>
        <p:nvSpPr>
          <p:cNvPr id="9" name="Rectangle 8"/>
          <p:cNvSpPr/>
          <p:nvPr/>
        </p:nvSpPr>
        <p:spPr>
          <a:xfrm>
            <a:off x="180536" y="154744"/>
            <a:ext cx="11830929" cy="2264898"/>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1" name="Rectangle 10"/>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4" name="TextBox 13"/>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DISCOVER</a:t>
            </a:r>
          </a:p>
        </p:txBody>
      </p:sp>
    </p:spTree>
    <p:extLst>
      <p:ext uri="{BB962C8B-B14F-4D97-AF65-F5344CB8AC3E}">
        <p14:creationId xmlns:p14="http://schemas.microsoft.com/office/powerpoint/2010/main" val="34504627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40" y="2989722"/>
            <a:ext cx="10720175" cy="646331"/>
          </a:xfrm>
          <a:prstGeom prst="rect">
            <a:avLst/>
          </a:prstGeom>
          <a:noFill/>
        </p:spPr>
        <p:txBody>
          <a:bodyPr wrap="square" rtlCol="0">
            <a:spAutoFit/>
          </a:bodyPr>
          <a:lstStyle/>
          <a:p>
            <a:r>
              <a:rPr lang="pt-PT" sz="3600" b="1" dirty="0">
                <a:solidFill>
                  <a:srgbClr val="009697"/>
                </a:solidFill>
                <a:effectLst>
                  <a:outerShdw blurRad="38100" dist="38100" dir="2700000" algn="tl">
                    <a:srgbClr val="000000">
                      <a:alpha val="43137"/>
                    </a:srgbClr>
                  </a:outerShdw>
                </a:effectLst>
                <a:latin typeface="Barlow" panose="00000500000000000000" pitchFamily="2" charset="0"/>
              </a:rPr>
              <a:t>ESCOLA SUPERIOR DE CIÊNCIAS EMPRESARIAIS</a:t>
            </a:r>
            <a:endParaRPr lang="pt-PT" sz="3600" b="1" i="1" dirty="0">
              <a:solidFill>
                <a:srgbClr val="009697"/>
              </a:solidFill>
              <a:effectLst>
                <a:outerShdw blurRad="38100" dist="38100" dir="2700000" algn="tl">
                  <a:srgbClr val="000000">
                    <a:alpha val="43137"/>
                  </a:srgbClr>
                </a:outerShdw>
              </a:effectLst>
              <a:latin typeface="Barlow" panose="00000500000000000000" pitchFamily="2" charset="0"/>
            </a:endParaRPr>
          </a:p>
        </p:txBody>
      </p:sp>
      <p:sp>
        <p:nvSpPr>
          <p:cNvPr id="7" name="Marcador de Posição de Conteúdo 2"/>
          <p:cNvSpPr>
            <a:spLocks noGrp="1"/>
          </p:cNvSpPr>
          <p:nvPr>
            <p:ph idx="1"/>
          </p:nvPr>
        </p:nvSpPr>
        <p:spPr>
          <a:xfrm>
            <a:off x="463640" y="3826413"/>
            <a:ext cx="10720175" cy="2370209"/>
          </a:xfrm>
        </p:spPr>
        <p:txBody>
          <a:bodyPr>
            <a:normAutofit/>
          </a:bodyPr>
          <a:lstStyle/>
          <a:p>
            <a:pPr marL="0" indent="0" algn="just">
              <a:lnSpc>
                <a:spcPct val="110000"/>
              </a:lnSpc>
              <a:buFont typeface="Arial"/>
              <a:buNone/>
            </a:pPr>
            <a:r>
              <a:rPr lang="en-US" sz="2400" dirty="0">
                <a:latin typeface="Barlow" panose="00000500000000000000" pitchFamily="2" charset="0"/>
              </a:rPr>
              <a:t>Escola Superior de </a:t>
            </a:r>
            <a:r>
              <a:rPr lang="en-US" sz="2400" dirty="0" err="1">
                <a:latin typeface="Barlow" panose="00000500000000000000" pitchFamily="2" charset="0"/>
              </a:rPr>
              <a:t>Ciências</a:t>
            </a:r>
            <a:r>
              <a:rPr lang="en-US" sz="2400" dirty="0">
                <a:latin typeface="Barlow" panose="00000500000000000000" pitchFamily="2" charset="0"/>
              </a:rPr>
              <a:t> </a:t>
            </a:r>
            <a:r>
              <a:rPr lang="en-US" sz="2400" dirty="0" err="1">
                <a:latin typeface="Barlow" panose="00000500000000000000" pitchFamily="2" charset="0"/>
              </a:rPr>
              <a:t>Empresariais</a:t>
            </a:r>
            <a:r>
              <a:rPr lang="en-US" sz="2400" dirty="0">
                <a:latin typeface="Barlow" panose="00000500000000000000" pitchFamily="2" charset="0"/>
              </a:rPr>
              <a:t> </a:t>
            </a:r>
            <a:r>
              <a:rPr lang="en-US" sz="2400" i="1" dirty="0">
                <a:latin typeface="Barlow" panose="00000500000000000000" pitchFamily="2" charset="0"/>
              </a:rPr>
              <a:t>(School of Business and Administration)</a:t>
            </a:r>
            <a:r>
              <a:rPr lang="en-US" sz="2400" dirty="0">
                <a:latin typeface="Barlow" panose="00000500000000000000" pitchFamily="2" charset="0"/>
              </a:rPr>
              <a:t> was created in 1994 with a focus on the development of a real business environment in the school. It trains flexible and dynamic professionals who combine general knowledge in business management with a major in one of the several fields of Business Sciences.</a:t>
            </a:r>
            <a:endParaRPr lang="pt-PT" sz="2400" dirty="0">
              <a:latin typeface="Barlow" panose="00000500000000000000" pitchFamily="2"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33674" b="37965"/>
          <a:stretch/>
        </p:blipFill>
        <p:spPr>
          <a:xfrm>
            <a:off x="180535" y="154742"/>
            <a:ext cx="11830929" cy="2264899"/>
          </a:xfrm>
          <a:prstGeom prst="rect">
            <a:avLst/>
          </a:prstGeom>
        </p:spPr>
      </p:pic>
      <p:sp>
        <p:nvSpPr>
          <p:cNvPr id="9" name="Rectangle 8"/>
          <p:cNvSpPr/>
          <p:nvPr/>
        </p:nvSpPr>
        <p:spPr>
          <a:xfrm>
            <a:off x="180536" y="154744"/>
            <a:ext cx="11830929" cy="2264898"/>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0" name="Rectangle 9"/>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3" name="TextBox 12"/>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DISCOVER</a:t>
            </a:r>
          </a:p>
        </p:txBody>
      </p:sp>
    </p:spTree>
    <p:extLst>
      <p:ext uri="{BB962C8B-B14F-4D97-AF65-F5344CB8AC3E}">
        <p14:creationId xmlns:p14="http://schemas.microsoft.com/office/powerpoint/2010/main" val="39528526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40" y="2989722"/>
            <a:ext cx="11029665" cy="646331"/>
          </a:xfrm>
          <a:prstGeom prst="rect">
            <a:avLst/>
          </a:prstGeom>
          <a:noFill/>
        </p:spPr>
        <p:txBody>
          <a:bodyPr wrap="square" rtlCol="0">
            <a:spAutoFit/>
          </a:bodyPr>
          <a:lstStyle/>
          <a:p>
            <a:r>
              <a:rPr lang="pt-PT" sz="3600" b="1" dirty="0">
                <a:solidFill>
                  <a:srgbClr val="009697"/>
                </a:solidFill>
                <a:effectLst>
                  <a:outerShdw blurRad="38100" dist="38100" dir="2700000" algn="tl">
                    <a:srgbClr val="000000">
                      <a:alpha val="43137"/>
                    </a:srgbClr>
                  </a:outerShdw>
                </a:effectLst>
                <a:latin typeface="Barlow" panose="00000500000000000000" pitchFamily="2" charset="0"/>
              </a:rPr>
              <a:t>ESCOLA SUPERIOR DE TECNOLOGIA DO BARREIRO</a:t>
            </a:r>
            <a:endParaRPr lang="pt-PT" sz="3600" b="1" i="1" dirty="0">
              <a:solidFill>
                <a:srgbClr val="009697"/>
              </a:solidFill>
              <a:effectLst>
                <a:outerShdw blurRad="38100" dist="38100" dir="2700000" algn="tl">
                  <a:srgbClr val="000000">
                    <a:alpha val="43137"/>
                  </a:srgbClr>
                </a:outerShdw>
              </a:effectLst>
              <a:latin typeface="Barlow" panose="00000500000000000000" pitchFamily="2" charset="0"/>
            </a:endParaRPr>
          </a:p>
        </p:txBody>
      </p:sp>
      <p:sp>
        <p:nvSpPr>
          <p:cNvPr id="7" name="Marcador de Posição de Conteúdo 2"/>
          <p:cNvSpPr>
            <a:spLocks noGrp="1"/>
          </p:cNvSpPr>
          <p:nvPr>
            <p:ph idx="1"/>
          </p:nvPr>
        </p:nvSpPr>
        <p:spPr>
          <a:xfrm>
            <a:off x="463640" y="3826413"/>
            <a:ext cx="10720175" cy="2370209"/>
          </a:xfrm>
        </p:spPr>
        <p:txBody>
          <a:bodyPr>
            <a:normAutofit/>
          </a:bodyPr>
          <a:lstStyle/>
          <a:p>
            <a:pPr marL="0" indent="0" algn="just">
              <a:lnSpc>
                <a:spcPct val="110000"/>
              </a:lnSpc>
              <a:buFont typeface="Arial"/>
              <a:buNone/>
            </a:pPr>
            <a:r>
              <a:rPr lang="en-US" sz="2400" dirty="0">
                <a:latin typeface="Barlow" panose="00000500000000000000" pitchFamily="2" charset="0"/>
              </a:rPr>
              <a:t>Escola Superior de </a:t>
            </a:r>
            <a:r>
              <a:rPr lang="en-US" sz="2400" dirty="0" err="1">
                <a:latin typeface="Barlow" panose="00000500000000000000" pitchFamily="2" charset="0"/>
              </a:rPr>
              <a:t>Tecnologia</a:t>
            </a:r>
            <a:r>
              <a:rPr lang="en-US" sz="2400" dirty="0">
                <a:latin typeface="Barlow" panose="00000500000000000000" pitchFamily="2" charset="0"/>
              </a:rPr>
              <a:t> do Barreiro </a:t>
            </a:r>
            <a:r>
              <a:rPr lang="en-US" sz="2400" i="1" dirty="0">
                <a:latin typeface="Barlow" panose="00000500000000000000" pitchFamily="2" charset="0"/>
              </a:rPr>
              <a:t>(Barreiro School of Technology)</a:t>
            </a:r>
            <a:r>
              <a:rPr lang="en-US" sz="2400" dirty="0">
                <a:latin typeface="Barlow" panose="00000500000000000000" pitchFamily="2" charset="0"/>
              </a:rPr>
              <a:t> has been carrying out its activity since 1999 in order to meet the needs that arise from Civil Engineering, Chemistry, and Biotechnology. It focuses on the practical and assertive training of highly qualified professionals in an award-winning building especially designed for the training it provides.</a:t>
            </a:r>
            <a:endParaRPr lang="pt-PT" sz="2400" dirty="0">
              <a:latin typeface="Barlow" panose="00000500000000000000" pitchFamily="2"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50667" b="20438"/>
          <a:stretch/>
        </p:blipFill>
        <p:spPr>
          <a:xfrm>
            <a:off x="180534" y="154741"/>
            <a:ext cx="11830930" cy="2264900"/>
          </a:xfrm>
          <a:prstGeom prst="rect">
            <a:avLst/>
          </a:prstGeom>
        </p:spPr>
      </p:pic>
      <p:sp>
        <p:nvSpPr>
          <p:cNvPr id="9" name="Rectangle 8"/>
          <p:cNvSpPr/>
          <p:nvPr/>
        </p:nvSpPr>
        <p:spPr>
          <a:xfrm>
            <a:off x="180536" y="154744"/>
            <a:ext cx="11830929" cy="2264898"/>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0" name="Rectangle 9"/>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3" name="TextBox 12"/>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DISCOVER</a:t>
            </a:r>
          </a:p>
        </p:txBody>
      </p:sp>
    </p:spTree>
    <p:extLst>
      <p:ext uri="{BB962C8B-B14F-4D97-AF65-F5344CB8AC3E}">
        <p14:creationId xmlns:p14="http://schemas.microsoft.com/office/powerpoint/2010/main" val="15237024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40" y="2989722"/>
            <a:ext cx="11029665" cy="646331"/>
          </a:xfrm>
          <a:prstGeom prst="rect">
            <a:avLst/>
          </a:prstGeom>
          <a:noFill/>
        </p:spPr>
        <p:txBody>
          <a:bodyPr wrap="square" rtlCol="0">
            <a:spAutoFit/>
          </a:bodyPr>
          <a:lstStyle/>
          <a:p>
            <a:r>
              <a:rPr lang="pt-PT" sz="3600" b="1" dirty="0">
                <a:solidFill>
                  <a:srgbClr val="009697"/>
                </a:solidFill>
                <a:effectLst>
                  <a:outerShdw blurRad="38100" dist="38100" dir="2700000" algn="tl">
                    <a:srgbClr val="000000">
                      <a:alpha val="43137"/>
                    </a:srgbClr>
                  </a:outerShdw>
                </a:effectLst>
                <a:latin typeface="Barlow" panose="00000500000000000000" pitchFamily="2" charset="0"/>
              </a:rPr>
              <a:t>ESCOLA SUPERIOR DE SAÚDE</a:t>
            </a:r>
            <a:endParaRPr lang="pt-PT" sz="3600" b="1" i="1" dirty="0">
              <a:solidFill>
                <a:srgbClr val="009697"/>
              </a:solidFill>
              <a:effectLst>
                <a:outerShdw blurRad="38100" dist="38100" dir="2700000" algn="tl">
                  <a:srgbClr val="000000">
                    <a:alpha val="43137"/>
                  </a:srgbClr>
                </a:outerShdw>
              </a:effectLst>
              <a:latin typeface="Barlow" panose="00000500000000000000" pitchFamily="2" charset="0"/>
            </a:endParaRPr>
          </a:p>
        </p:txBody>
      </p:sp>
      <p:sp>
        <p:nvSpPr>
          <p:cNvPr id="7" name="Marcador de Posição de Conteúdo 2"/>
          <p:cNvSpPr>
            <a:spLocks noGrp="1"/>
          </p:cNvSpPr>
          <p:nvPr>
            <p:ph idx="1"/>
          </p:nvPr>
        </p:nvSpPr>
        <p:spPr>
          <a:xfrm>
            <a:off x="463640" y="3826413"/>
            <a:ext cx="10720175" cy="2370209"/>
          </a:xfrm>
        </p:spPr>
        <p:txBody>
          <a:bodyPr>
            <a:normAutofit/>
          </a:bodyPr>
          <a:lstStyle/>
          <a:p>
            <a:pPr marL="0" indent="0" algn="just">
              <a:lnSpc>
                <a:spcPct val="110000"/>
              </a:lnSpc>
              <a:buFont typeface="Arial"/>
              <a:buNone/>
            </a:pPr>
            <a:r>
              <a:rPr lang="en-US" sz="2400" dirty="0">
                <a:latin typeface="Barlow" panose="00000500000000000000" pitchFamily="2" charset="0"/>
              </a:rPr>
              <a:t>Created in 2000, Escola Superior de </a:t>
            </a:r>
            <a:r>
              <a:rPr lang="en-US" sz="2400" dirty="0" err="1">
                <a:latin typeface="Barlow" panose="00000500000000000000" pitchFamily="2" charset="0"/>
              </a:rPr>
              <a:t>Saúde</a:t>
            </a:r>
            <a:r>
              <a:rPr lang="en-US" sz="2400" dirty="0">
                <a:latin typeface="Barlow" panose="00000500000000000000" pitchFamily="2" charset="0"/>
              </a:rPr>
              <a:t> </a:t>
            </a:r>
            <a:r>
              <a:rPr lang="en-US" sz="2400" i="1" dirty="0">
                <a:latin typeface="Barlow" panose="00000500000000000000" pitchFamily="2" charset="0"/>
              </a:rPr>
              <a:t>(School of Health) </a:t>
            </a:r>
            <a:r>
              <a:rPr lang="en-US" sz="2400" dirty="0">
                <a:latin typeface="Barlow" panose="00000500000000000000" pitchFamily="2" charset="0"/>
              </a:rPr>
              <a:t>is currently a reference in higher education for professionals in the multiple areas of intervention in healthcare through education that is based on humanism and scientific, technical, and ethical development with the intent of continuously improving the quality of life of people.</a:t>
            </a:r>
            <a:endParaRPr lang="pt-PT" sz="2400" dirty="0">
              <a:latin typeface="Barlow" panose="00000500000000000000" pitchFamily="2"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53482" b="17743"/>
          <a:stretch/>
        </p:blipFill>
        <p:spPr>
          <a:xfrm>
            <a:off x="180533" y="154741"/>
            <a:ext cx="11830931" cy="2264900"/>
          </a:xfrm>
          <a:prstGeom prst="rect">
            <a:avLst/>
          </a:prstGeom>
        </p:spPr>
      </p:pic>
      <p:sp>
        <p:nvSpPr>
          <p:cNvPr id="9" name="Rectangle 8"/>
          <p:cNvSpPr/>
          <p:nvPr/>
        </p:nvSpPr>
        <p:spPr>
          <a:xfrm>
            <a:off x="180536" y="154744"/>
            <a:ext cx="11830929" cy="2264898"/>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0" name="Rectangle 9"/>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3" name="TextBox 12"/>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DISCOVER</a:t>
            </a:r>
          </a:p>
        </p:txBody>
      </p:sp>
    </p:spTree>
    <p:extLst>
      <p:ext uri="{BB962C8B-B14F-4D97-AF65-F5344CB8AC3E}">
        <p14:creationId xmlns:p14="http://schemas.microsoft.com/office/powerpoint/2010/main" val="11072451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40" y="2228672"/>
            <a:ext cx="11213353" cy="2400657"/>
          </a:xfrm>
          <a:prstGeom prst="rect">
            <a:avLst/>
          </a:prstGeom>
          <a:noFill/>
        </p:spPr>
        <p:txBody>
          <a:bodyPr wrap="square" rtlCol="0">
            <a:spAutoFit/>
          </a:bodyPr>
          <a:lstStyle/>
          <a:p>
            <a:r>
              <a:rPr lang="pt-PT" sz="8800" b="1" dirty="0">
                <a:solidFill>
                  <a:schemeClr val="bg1"/>
                </a:solidFill>
                <a:effectLst>
                  <a:outerShdw blurRad="38100" dist="38100" dir="2700000" algn="tl">
                    <a:srgbClr val="000000">
                      <a:alpha val="43137"/>
                    </a:srgbClr>
                  </a:outerShdw>
                </a:effectLst>
                <a:latin typeface="Barlow" panose="00000500000000000000" pitchFamily="2" charset="0"/>
              </a:rPr>
              <a:t>STUDY</a:t>
            </a:r>
          </a:p>
          <a:p>
            <a:r>
              <a:rPr lang="pt-PT" sz="6200" b="1" dirty="0">
                <a:solidFill>
                  <a:schemeClr val="bg1"/>
                </a:solidFill>
                <a:latin typeface="Barlow" panose="00000500000000000000" pitchFamily="2" charset="0"/>
              </a:rPr>
              <a:t>AT POLITÉCNICO DE SETÚBAL</a:t>
            </a:r>
          </a:p>
        </p:txBody>
      </p:sp>
    </p:spTree>
    <p:extLst>
      <p:ext uri="{BB962C8B-B14F-4D97-AF65-F5344CB8AC3E}">
        <p14:creationId xmlns:p14="http://schemas.microsoft.com/office/powerpoint/2010/main" val="29003830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l="6080" r="6273"/>
          <a:stretch/>
        </p:blipFill>
        <p:spPr>
          <a:xfrm>
            <a:off x="552108" y="171203"/>
            <a:ext cx="4185228" cy="3162548"/>
          </a:xfrm>
          <a:prstGeom prst="rect">
            <a:avLst/>
          </a:prstGeom>
        </p:spPr>
      </p:pic>
      <p:pic>
        <p:nvPicPr>
          <p:cNvPr id="18" name="Picture 17"/>
          <p:cNvPicPr>
            <a:picLocks noChangeAspect="1"/>
          </p:cNvPicPr>
          <p:nvPr/>
        </p:nvPicPr>
        <p:blipFill rotWithShape="1">
          <a:blip r:embed="rId4" cstate="print">
            <a:extLst>
              <a:ext uri="{28A0092B-C50C-407E-A947-70E740481C1C}">
                <a14:useLocalDpi xmlns:a14="http://schemas.microsoft.com/office/drawing/2010/main" val="0"/>
              </a:ext>
            </a:extLst>
          </a:blip>
          <a:srcRect l="6058" r="5236"/>
          <a:stretch/>
        </p:blipFill>
        <p:spPr>
          <a:xfrm>
            <a:off x="552108" y="3504954"/>
            <a:ext cx="4185228" cy="3137247"/>
          </a:xfrm>
          <a:prstGeom prst="rect">
            <a:avLst/>
          </a:prstGeom>
        </p:spPr>
      </p:pic>
      <p:sp>
        <p:nvSpPr>
          <p:cNvPr id="10" name="Rectangle 9"/>
          <p:cNvSpPr/>
          <p:nvPr/>
        </p:nvSpPr>
        <p:spPr>
          <a:xfrm>
            <a:off x="552111" y="171204"/>
            <a:ext cx="4185226" cy="3162547"/>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prstClr val="white"/>
              </a:solidFill>
              <a:latin typeface="Barlow" panose="00000500000000000000" pitchFamily="2" charset="0"/>
            </a:endParaRPr>
          </a:p>
        </p:txBody>
      </p:sp>
      <p:sp>
        <p:nvSpPr>
          <p:cNvPr id="11" name="Rectangle 10"/>
          <p:cNvSpPr/>
          <p:nvPr/>
        </p:nvSpPr>
        <p:spPr>
          <a:xfrm>
            <a:off x="552110" y="3504955"/>
            <a:ext cx="4185226" cy="3137247"/>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prstClr val="white"/>
              </a:solidFill>
              <a:latin typeface="Barlow" panose="00000500000000000000" pitchFamily="2" charset="0"/>
            </a:endParaRPr>
          </a:p>
        </p:txBody>
      </p:sp>
      <p:sp>
        <p:nvSpPr>
          <p:cNvPr id="7" name="TextBox 6"/>
          <p:cNvSpPr txBox="1"/>
          <p:nvPr/>
        </p:nvSpPr>
        <p:spPr>
          <a:xfrm>
            <a:off x="5345721" y="618186"/>
            <a:ext cx="6846277" cy="830997"/>
          </a:xfrm>
          <a:prstGeom prst="rect">
            <a:avLst/>
          </a:prstGeom>
          <a:noFill/>
        </p:spPr>
        <p:txBody>
          <a:bodyPr wrap="square" rtlCol="0">
            <a:spAutoFit/>
          </a:bodyPr>
          <a:lstStyle/>
          <a:p>
            <a:r>
              <a:rPr lang="pt-PT" sz="4800" b="1" dirty="0">
                <a:solidFill>
                  <a:srgbClr val="009697"/>
                </a:solidFill>
                <a:effectLst>
                  <a:outerShdw blurRad="38100" dist="38100" dir="2700000" algn="tl">
                    <a:srgbClr val="000000">
                      <a:alpha val="43137"/>
                    </a:srgbClr>
                  </a:outerShdw>
                </a:effectLst>
                <a:latin typeface="Barlow" panose="00000500000000000000" pitchFamily="2" charset="0"/>
              </a:rPr>
              <a:t>EDUCATION</a:t>
            </a:r>
            <a:endParaRPr lang="pt-PT" sz="3600" b="1" i="1" dirty="0">
              <a:solidFill>
                <a:srgbClr val="009697"/>
              </a:solidFill>
              <a:effectLst>
                <a:outerShdw blurRad="38100" dist="38100" dir="2700000" algn="tl">
                  <a:srgbClr val="000000">
                    <a:alpha val="43137"/>
                  </a:srgbClr>
                </a:outerShdw>
              </a:effectLst>
              <a:latin typeface="Barlow" panose="00000500000000000000" pitchFamily="2" charset="0"/>
            </a:endParaRPr>
          </a:p>
        </p:txBody>
      </p:sp>
      <p:graphicFrame>
        <p:nvGraphicFramePr>
          <p:cNvPr id="12" name="Marcador de Posição de Conteúdo 2" descr="Ícone do gráfico SmartArt">
            <a:extLst>
              <a:ext uri="{FF2B5EF4-FFF2-40B4-BE49-F238E27FC236}">
                <a16:creationId xmlns:a16="http://schemas.microsoft.com/office/drawing/2014/main" id="{2B828A48-3EC3-4EF9-8697-5D2A44F3F052}"/>
              </a:ext>
            </a:extLst>
          </p:cNvPr>
          <p:cNvGraphicFramePr>
            <a:graphicFrameLocks/>
          </p:cNvGraphicFramePr>
          <p:nvPr>
            <p:extLst>
              <p:ext uri="{D42A27DB-BD31-4B8C-83A1-F6EECF244321}">
                <p14:modId xmlns:p14="http://schemas.microsoft.com/office/powerpoint/2010/main" val="3734572424"/>
              </p:ext>
            </p:extLst>
          </p:nvPr>
        </p:nvGraphicFramePr>
        <p:xfrm>
          <a:off x="5013389" y="1772530"/>
          <a:ext cx="7028555" cy="401210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3" name="Rectangle 12"/>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4" name="TextBox 13"/>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STUDY</a:t>
            </a:r>
          </a:p>
        </p:txBody>
      </p:sp>
    </p:spTree>
    <p:extLst>
      <p:ext uri="{BB962C8B-B14F-4D97-AF65-F5344CB8AC3E}">
        <p14:creationId xmlns:p14="http://schemas.microsoft.com/office/powerpoint/2010/main" val="2972282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15497" b="-1"/>
          <a:stretch/>
        </p:blipFill>
        <p:spPr>
          <a:xfrm>
            <a:off x="0" y="0"/>
            <a:ext cx="12191999" cy="6858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Marcador de Posição de Conteúdo 2"/>
          <p:cNvSpPr txBox="1">
            <a:spLocks/>
          </p:cNvSpPr>
          <p:nvPr/>
        </p:nvSpPr>
        <p:spPr>
          <a:xfrm>
            <a:off x="506436" y="2674835"/>
            <a:ext cx="4318780" cy="31077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pt-PT" sz="2400" b="1" dirty="0">
                <a:latin typeface="Barlow" panose="00000500000000000000" pitchFamily="2" charset="0"/>
              </a:rPr>
              <a:t>›</a:t>
            </a:r>
            <a:r>
              <a:rPr lang="pt-PT" sz="2400" b="1" dirty="0">
                <a:solidFill>
                  <a:schemeClr val="bg1"/>
                </a:solidFill>
                <a:latin typeface="Barlow" panose="00000500000000000000" pitchFamily="2" charset="0"/>
              </a:rPr>
              <a:t> </a:t>
            </a:r>
            <a:r>
              <a:rPr lang="pt-PT" sz="2400" b="1" dirty="0" err="1">
                <a:solidFill>
                  <a:schemeClr val="bg1"/>
                </a:solidFill>
                <a:latin typeface="Barlow" panose="00000500000000000000" pitchFamily="2" charset="0"/>
              </a:rPr>
              <a:t>Engineering</a:t>
            </a:r>
            <a:r>
              <a:rPr lang="pt-PT" sz="2400" b="1" dirty="0">
                <a:solidFill>
                  <a:schemeClr val="bg1"/>
                </a:solidFill>
                <a:latin typeface="Barlow" panose="00000500000000000000" pitchFamily="2" charset="0"/>
              </a:rPr>
              <a:t> </a:t>
            </a:r>
            <a:r>
              <a:rPr lang="pt-PT" sz="2400" b="1" dirty="0" err="1">
                <a:solidFill>
                  <a:schemeClr val="bg1"/>
                </a:solidFill>
                <a:latin typeface="Barlow" panose="00000500000000000000" pitchFamily="2" charset="0"/>
              </a:rPr>
              <a:t>and</a:t>
            </a:r>
            <a:br>
              <a:rPr lang="pt-PT" sz="2400" b="1" dirty="0">
                <a:solidFill>
                  <a:schemeClr val="bg1"/>
                </a:solidFill>
                <a:latin typeface="Barlow" panose="00000500000000000000" pitchFamily="2" charset="0"/>
              </a:rPr>
            </a:br>
            <a:r>
              <a:rPr lang="pt-PT" sz="2400" b="1" dirty="0">
                <a:solidFill>
                  <a:schemeClr val="bg1"/>
                </a:solidFill>
                <a:latin typeface="Barlow" panose="00000500000000000000" pitchFamily="2" charset="0"/>
              </a:rPr>
              <a:t>  </a:t>
            </a:r>
            <a:r>
              <a:rPr lang="pt-PT" sz="2400" b="1" dirty="0" err="1">
                <a:solidFill>
                  <a:schemeClr val="bg1"/>
                </a:solidFill>
                <a:latin typeface="Barlow" panose="00000500000000000000" pitchFamily="2" charset="0"/>
              </a:rPr>
              <a:t>Technology</a:t>
            </a:r>
            <a:endParaRPr lang="pt-PT" sz="2400" b="1" dirty="0">
              <a:solidFill>
                <a:schemeClr val="bg1"/>
              </a:solidFill>
              <a:latin typeface="Barlow" panose="00000500000000000000" pitchFamily="2" charset="0"/>
            </a:endParaRPr>
          </a:p>
          <a:p>
            <a:pPr marL="0" indent="0">
              <a:lnSpc>
                <a:spcPct val="100000"/>
              </a:lnSpc>
              <a:buNone/>
            </a:pPr>
            <a:r>
              <a:rPr lang="pt-PT" sz="2400" b="1" dirty="0">
                <a:latin typeface="Barlow" panose="00000500000000000000" pitchFamily="2" charset="0"/>
              </a:rPr>
              <a:t>›</a:t>
            </a:r>
            <a:r>
              <a:rPr lang="pt-PT" sz="2400" b="1" dirty="0">
                <a:solidFill>
                  <a:schemeClr val="bg1"/>
                </a:solidFill>
                <a:latin typeface="Barlow" panose="00000500000000000000" pitchFamily="2" charset="0"/>
              </a:rPr>
              <a:t> </a:t>
            </a:r>
            <a:r>
              <a:rPr lang="en-US" sz="2400" b="1">
                <a:solidFill>
                  <a:schemeClr val="bg1"/>
                </a:solidFill>
                <a:latin typeface="Barlow" panose="00000500000000000000" pitchFamily="2" charset="0"/>
              </a:rPr>
              <a:t>Social Sciences,</a:t>
            </a:r>
            <a:br>
              <a:rPr lang="en-US" sz="2400" b="1">
                <a:solidFill>
                  <a:schemeClr val="bg1"/>
                </a:solidFill>
                <a:latin typeface="Barlow" panose="00000500000000000000" pitchFamily="2" charset="0"/>
              </a:rPr>
            </a:br>
            <a:r>
              <a:rPr lang="en-US" sz="2400" b="1">
                <a:solidFill>
                  <a:schemeClr val="bg1"/>
                </a:solidFill>
                <a:latin typeface="Barlow" panose="00000500000000000000" pitchFamily="2" charset="0"/>
              </a:rPr>
              <a:t>  Education and Sports</a:t>
            </a:r>
          </a:p>
          <a:p>
            <a:pPr marL="0" indent="0">
              <a:lnSpc>
                <a:spcPct val="100000"/>
              </a:lnSpc>
              <a:buNone/>
            </a:pPr>
            <a:r>
              <a:rPr lang="pt-PT" sz="2400" b="1">
                <a:latin typeface="Barlow" panose="00000500000000000000" pitchFamily="2" charset="0"/>
              </a:rPr>
              <a:t>›</a:t>
            </a:r>
            <a:r>
              <a:rPr lang="pt-PT" sz="2400" b="1">
                <a:solidFill>
                  <a:schemeClr val="bg1"/>
                </a:solidFill>
                <a:latin typeface="Barlow" panose="00000500000000000000" pitchFamily="2" charset="0"/>
              </a:rPr>
              <a:t> Business Sciences</a:t>
            </a:r>
          </a:p>
          <a:p>
            <a:pPr marL="0" indent="0">
              <a:lnSpc>
                <a:spcPct val="100000"/>
              </a:lnSpc>
              <a:buNone/>
            </a:pPr>
            <a:r>
              <a:rPr lang="pt-PT" sz="2400" b="1" dirty="0">
                <a:latin typeface="Barlow" panose="00000500000000000000" pitchFamily="2" charset="0"/>
              </a:rPr>
              <a:t>›</a:t>
            </a:r>
            <a:r>
              <a:rPr lang="pt-PT" sz="2400" b="1" dirty="0">
                <a:solidFill>
                  <a:schemeClr val="bg1"/>
                </a:solidFill>
                <a:latin typeface="Barlow" panose="00000500000000000000" pitchFamily="2" charset="0"/>
              </a:rPr>
              <a:t> </a:t>
            </a:r>
            <a:r>
              <a:rPr lang="pt-PT" sz="2400" b="1" dirty="0" err="1">
                <a:solidFill>
                  <a:schemeClr val="bg1"/>
                </a:solidFill>
                <a:latin typeface="Barlow" panose="00000500000000000000" pitchFamily="2" charset="0"/>
              </a:rPr>
              <a:t>Healthcare</a:t>
            </a:r>
            <a:endParaRPr lang="pt-PT" sz="2400" b="1" dirty="0">
              <a:solidFill>
                <a:schemeClr val="bg1"/>
              </a:solidFill>
              <a:latin typeface="Barlow" panose="00000500000000000000" pitchFamily="2" charset="0"/>
            </a:endParaRPr>
          </a:p>
        </p:txBody>
      </p:sp>
      <p:sp>
        <p:nvSpPr>
          <p:cNvPr id="12" name="TextBox 11"/>
          <p:cNvSpPr txBox="1"/>
          <p:nvPr/>
        </p:nvSpPr>
        <p:spPr>
          <a:xfrm>
            <a:off x="436097" y="618186"/>
            <a:ext cx="4431323" cy="1354217"/>
          </a:xfrm>
          <a:prstGeom prst="rect">
            <a:avLst/>
          </a:prstGeom>
          <a:noFill/>
        </p:spPr>
        <p:txBody>
          <a:bodyPr wrap="square" rtlCol="0">
            <a:spAutoFit/>
          </a:bodyPr>
          <a:lstStyle/>
          <a:p>
            <a:pPr algn="ctr"/>
            <a:r>
              <a:rPr lang="pt-PT" sz="4100" b="1" dirty="0">
                <a:solidFill>
                  <a:schemeClr val="bg1"/>
                </a:solidFill>
                <a:effectLst>
                  <a:outerShdw blurRad="38100" dist="38100" dir="2700000" algn="tl">
                    <a:srgbClr val="000000">
                      <a:alpha val="43137"/>
                    </a:srgbClr>
                  </a:outerShdw>
                </a:effectLst>
                <a:latin typeface="Barlow" panose="00000500000000000000" pitchFamily="2" charset="0"/>
              </a:rPr>
              <a:t>FIELDS OF KNOWLEDGE</a:t>
            </a:r>
          </a:p>
        </p:txBody>
      </p:sp>
      <p:sp>
        <p:nvSpPr>
          <p:cNvPr id="10" name="Rectangle 9"/>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3" name="TextBox 12"/>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STUDY</a:t>
            </a:r>
          </a:p>
        </p:txBody>
      </p:sp>
    </p:spTree>
    <p:extLst>
      <p:ext uri="{BB962C8B-B14F-4D97-AF65-F5344CB8AC3E}">
        <p14:creationId xmlns:p14="http://schemas.microsoft.com/office/powerpoint/2010/main" val="1835362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39" y="254285"/>
            <a:ext cx="5632360" cy="1815882"/>
          </a:xfrm>
          <a:prstGeom prst="rect">
            <a:avLst/>
          </a:prstGeom>
          <a:noFill/>
        </p:spPr>
        <p:txBody>
          <a:bodyPr wrap="square" rtlCol="0">
            <a:spAutoFit/>
          </a:bodyPr>
          <a:lstStyle/>
          <a:p>
            <a:r>
              <a:rPr lang="pt-PT" sz="4800" b="1" dirty="0">
                <a:solidFill>
                  <a:srgbClr val="009697"/>
                </a:solidFill>
                <a:effectLst>
                  <a:outerShdw blurRad="38100" dist="38100" dir="2700000" algn="tl">
                    <a:srgbClr val="000000">
                      <a:alpha val="43137"/>
                    </a:srgbClr>
                  </a:outerShdw>
                </a:effectLst>
                <a:latin typeface="Barlow" panose="00000500000000000000" pitchFamily="2" charset="0"/>
              </a:rPr>
              <a:t>COURSES</a:t>
            </a:r>
          </a:p>
          <a:p>
            <a:r>
              <a:rPr lang="pt-PT" sz="3200" b="1" dirty="0">
                <a:effectLst>
                  <a:outerShdw blurRad="38100" dist="38100" dir="2700000" algn="tl">
                    <a:srgbClr val="000000">
                      <a:alpha val="43137"/>
                    </a:srgbClr>
                  </a:outerShdw>
                </a:effectLst>
                <a:latin typeface="Barlow" panose="00000500000000000000" pitchFamily="2" charset="0"/>
              </a:rPr>
              <a:t>ESCOLA SUPERIOR DE TECNOLOGIA DE SETÚBAL</a:t>
            </a:r>
          </a:p>
        </p:txBody>
      </p:sp>
      <p:sp>
        <p:nvSpPr>
          <p:cNvPr id="6" name="Retângulo 4"/>
          <p:cNvSpPr/>
          <p:nvPr/>
        </p:nvSpPr>
        <p:spPr>
          <a:xfrm>
            <a:off x="463639" y="2408860"/>
            <a:ext cx="6134109" cy="3493264"/>
          </a:xfrm>
          <a:prstGeom prst="rect">
            <a:avLst/>
          </a:prstGeom>
        </p:spPr>
        <p:txBody>
          <a:bodyPr wrap="square">
            <a:spAutoFit/>
          </a:bodyPr>
          <a:lstStyle/>
          <a:p>
            <a:r>
              <a:rPr lang="pt-PT" sz="1700" b="1" dirty="0">
                <a:solidFill>
                  <a:srgbClr val="009697"/>
                </a:solidFill>
                <a:latin typeface="Barlow" panose="00000500000000000000" pitchFamily="2" charset="0"/>
              </a:rPr>
              <a:t>HIGHER PROFESSIONAL TECHNICAL COURSES </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Aeronautical</a:t>
            </a:r>
            <a:r>
              <a:rPr lang="pt-PT" sz="1700" b="1" dirty="0">
                <a:latin typeface="Barlow" panose="00000500000000000000" pitchFamily="2" charset="0"/>
              </a:rPr>
              <a:t> </a:t>
            </a:r>
            <a:r>
              <a:rPr lang="pt-PT" sz="1700" b="1" dirty="0" err="1">
                <a:latin typeface="Barlow" panose="00000500000000000000" pitchFamily="2" charset="0"/>
              </a:rPr>
              <a:t>Production</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en-US" sz="1700" b="1" dirty="0">
                <a:latin typeface="Barlow" panose="00000500000000000000" pitchFamily="2" charset="0"/>
              </a:rPr>
              <a:t>Automation, Robotics and Industrial Control</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Automotive</a:t>
            </a:r>
            <a:r>
              <a:rPr lang="pt-PT" sz="1700" b="1" dirty="0">
                <a:latin typeface="Barlow" panose="00000500000000000000" pitchFamily="2" charset="0"/>
              </a:rPr>
              <a:t> Management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Technology</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en-US" sz="1700" b="1" dirty="0">
                <a:latin typeface="Barlow" panose="00000500000000000000" pitchFamily="2" charset="0"/>
              </a:rPr>
              <a:t>Development of Videogames and Multimedia Apps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Electric</a:t>
            </a:r>
            <a:r>
              <a:rPr lang="pt-PT" sz="1700" b="1" dirty="0">
                <a:latin typeface="Barlow" panose="00000500000000000000" pitchFamily="2" charset="0"/>
              </a:rPr>
              <a:t> </a:t>
            </a:r>
            <a:r>
              <a:rPr lang="pt-PT" sz="1700" b="1" dirty="0" err="1">
                <a:latin typeface="Barlow" panose="00000500000000000000" pitchFamily="2" charset="0"/>
              </a:rPr>
              <a:t>Vehicles</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Electronic</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Computer</a:t>
            </a:r>
            <a:r>
              <a:rPr lang="pt-PT" sz="1700" b="1" dirty="0">
                <a:latin typeface="Barlow" panose="00000500000000000000" pitchFamily="2" charset="0"/>
              </a:rPr>
              <a:t> </a:t>
            </a:r>
            <a:r>
              <a:rPr lang="pt-PT" sz="1700" b="1" dirty="0" err="1">
                <a:latin typeface="Barlow" panose="00000500000000000000" pitchFamily="2" charset="0"/>
              </a:rPr>
              <a:t>Systems</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Food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Environmental</a:t>
            </a:r>
            <a:r>
              <a:rPr lang="pt-PT" sz="1700" b="1" dirty="0">
                <a:latin typeface="Barlow" panose="00000500000000000000" pitchFamily="2" charset="0"/>
              </a:rPr>
              <a:t> </a:t>
            </a:r>
            <a:r>
              <a:rPr lang="pt-PT" sz="1700" b="1" dirty="0" err="1">
                <a:latin typeface="Barlow" panose="00000500000000000000" pitchFamily="2" charset="0"/>
              </a:rPr>
              <a:t>Quality</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Industrial </a:t>
            </a:r>
            <a:r>
              <a:rPr lang="pt-PT" sz="1700" b="1" dirty="0" err="1">
                <a:latin typeface="Barlow" panose="00000500000000000000" pitchFamily="2" charset="0"/>
              </a:rPr>
              <a:t>Maintenance</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en-US" sz="1700" b="1" dirty="0">
                <a:latin typeface="Barlow" panose="00000500000000000000" pitchFamily="2" charset="0"/>
              </a:rPr>
              <a:t>Information Systems Technologies and Programming</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en-US" sz="1700" b="1" dirty="0">
                <a:latin typeface="Barlow" panose="00000500000000000000" pitchFamily="2" charset="0"/>
              </a:rPr>
              <a:t>IT Systems and Programming </a:t>
            </a:r>
            <a:r>
              <a:rPr lang="pt-PT" sz="1400" dirty="0">
                <a:latin typeface="Barlow" panose="00000500000000000000" pitchFamily="2" charset="0"/>
              </a:rPr>
              <a:t>(</a:t>
            </a:r>
            <a:r>
              <a:rPr lang="pt-PT" sz="1400" dirty="0" err="1">
                <a:latin typeface="Barlow" panose="00000500000000000000" pitchFamily="2" charset="0"/>
              </a:rPr>
              <a:t>Acceleration</a:t>
            </a:r>
            <a:r>
              <a:rPr lang="pt-PT" sz="1400" dirty="0">
                <a:latin typeface="Barlow" panose="00000500000000000000" pitchFamily="2" charset="0"/>
              </a:rPr>
              <a:t> </a:t>
            </a:r>
            <a:r>
              <a:rPr lang="pt-PT" sz="1400" dirty="0" err="1">
                <a:latin typeface="Barlow" panose="00000500000000000000" pitchFamily="2" charset="0"/>
              </a:rPr>
              <a:t>Program</a:t>
            </a:r>
            <a:r>
              <a:rPr lang="pt-PT" sz="1400" dirty="0">
                <a:latin typeface="Barlow" panose="00000500000000000000" pitchFamily="2" charset="0"/>
              </a:rPr>
              <a:t>)</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Smart</a:t>
            </a:r>
            <a:r>
              <a:rPr lang="pt-PT" sz="1700" b="1" dirty="0">
                <a:latin typeface="Barlow" panose="00000500000000000000" pitchFamily="2" charset="0"/>
              </a:rPr>
              <a:t> </a:t>
            </a:r>
            <a:r>
              <a:rPr lang="pt-PT" sz="1700" b="1" dirty="0" err="1">
                <a:latin typeface="Barlow" panose="00000500000000000000" pitchFamily="2" charset="0"/>
              </a:rPr>
              <a:t>Grids</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Domotics</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en-US" sz="1700" b="1" dirty="0">
                <a:latin typeface="Barlow" panose="00000500000000000000" pitchFamily="2" charset="0"/>
              </a:rPr>
              <a:t>Web Programming, Mobile Apps and Devices</a:t>
            </a:r>
            <a:endParaRPr lang="pt-PT" sz="1700" b="1" dirty="0">
              <a:latin typeface="Barlow" panose="00000500000000000000" pitchFamily="2" charset="0"/>
            </a:endParaRPr>
          </a:p>
        </p:txBody>
      </p:sp>
      <p:sp>
        <p:nvSpPr>
          <p:cNvPr id="8" name="Retângulo 6"/>
          <p:cNvSpPr/>
          <p:nvPr/>
        </p:nvSpPr>
        <p:spPr>
          <a:xfrm>
            <a:off x="6767175" y="705771"/>
            <a:ext cx="5298828" cy="2708434"/>
          </a:xfrm>
          <a:prstGeom prst="rect">
            <a:avLst/>
          </a:prstGeom>
        </p:spPr>
        <p:txBody>
          <a:bodyPr wrap="square">
            <a:spAutoFit/>
          </a:bodyPr>
          <a:lstStyle/>
          <a:p>
            <a:r>
              <a:rPr lang="pt-PT" sz="1700" b="1" dirty="0">
                <a:solidFill>
                  <a:srgbClr val="009697"/>
                </a:solidFill>
                <a:latin typeface="Barlow" panose="00000500000000000000" pitchFamily="2" charset="0"/>
              </a:rPr>
              <a:t>UNDERGRADUATE DEGREES</a:t>
            </a:r>
          </a:p>
          <a:p>
            <a:r>
              <a:rPr lang="pt-PT" sz="1700" b="1" dirty="0">
                <a:solidFill>
                  <a:srgbClr val="009697"/>
                </a:solidFill>
                <a:latin typeface="Barlow" panose="00000500000000000000" pitchFamily="2" charset="0"/>
              </a:rPr>
              <a:t>› </a:t>
            </a:r>
            <a:r>
              <a:rPr lang="en-US" sz="1700" b="1" dirty="0">
                <a:latin typeface="Barlow" panose="00000500000000000000" pitchFamily="2" charset="0"/>
              </a:rPr>
              <a:t>Automation, Control and Instrumentation</a:t>
            </a:r>
            <a:br>
              <a:rPr lang="en-US" sz="1700" b="1" dirty="0">
                <a:latin typeface="Barlow" panose="00000500000000000000" pitchFamily="2" charset="0"/>
              </a:rPr>
            </a:br>
            <a:r>
              <a:rPr lang="en-US" sz="1700" b="1" dirty="0">
                <a:latin typeface="Barlow" panose="00000500000000000000" pitchFamily="2" charset="0"/>
              </a:rPr>
              <a:t>  Engineering</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Biomedical</a:t>
            </a:r>
            <a:r>
              <a:rPr lang="pt-PT" sz="1700" b="1" dirty="0">
                <a:latin typeface="Barlow" panose="00000500000000000000" pitchFamily="2" charset="0"/>
              </a:rPr>
              <a:t> </a:t>
            </a:r>
            <a:r>
              <a:rPr lang="pt-PT" sz="1700" b="1" dirty="0" err="1">
                <a:latin typeface="Barlow" panose="00000500000000000000" pitchFamily="2" charset="0"/>
              </a:rPr>
              <a:t>Technology</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Computer</a:t>
            </a:r>
            <a:r>
              <a:rPr lang="pt-PT" sz="1700" b="1" dirty="0">
                <a:latin typeface="Barlow" panose="00000500000000000000" pitchFamily="2" charset="0"/>
              </a:rPr>
              <a:t> </a:t>
            </a:r>
            <a:r>
              <a:rPr lang="pt-PT" sz="1700" b="1" dirty="0" err="1">
                <a:latin typeface="Barlow" panose="00000500000000000000" pitchFamily="2" charset="0"/>
              </a:rPr>
              <a:t>Science</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Engineering</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Electrical</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Computer</a:t>
            </a:r>
            <a:r>
              <a:rPr lang="pt-PT" sz="1700" b="1" dirty="0">
                <a:latin typeface="Barlow" panose="00000500000000000000" pitchFamily="2" charset="0"/>
              </a:rPr>
              <a:t> </a:t>
            </a:r>
            <a:r>
              <a:rPr lang="pt-PT" sz="1700" b="1" dirty="0" err="1">
                <a:latin typeface="Barlow" panose="00000500000000000000" pitchFamily="2" charset="0"/>
              </a:rPr>
              <a:t>Engineering</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Energy</a:t>
            </a:r>
            <a:r>
              <a:rPr lang="pt-PT" sz="1700" b="1" dirty="0">
                <a:latin typeface="Barlow" panose="00000500000000000000" pitchFamily="2" charset="0"/>
              </a:rPr>
              <a:t> Technologies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Environmental</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Maritime</a:t>
            </a:r>
            <a:r>
              <a:rPr lang="pt-PT" sz="1700" b="1" dirty="0">
                <a:latin typeface="Barlow" panose="00000500000000000000" pitchFamily="2" charset="0"/>
              </a:rPr>
              <a:t> Technologies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Mechanical</a:t>
            </a:r>
            <a:r>
              <a:rPr lang="pt-PT" sz="1700" b="1" dirty="0">
                <a:latin typeface="Barlow" panose="00000500000000000000" pitchFamily="2" charset="0"/>
              </a:rPr>
              <a:t> </a:t>
            </a:r>
            <a:r>
              <a:rPr lang="pt-PT" sz="1700" b="1" dirty="0" err="1">
                <a:latin typeface="Barlow" panose="00000500000000000000" pitchFamily="2" charset="0"/>
              </a:rPr>
              <a:t>Engineering</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Technology</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Industrial Management</a:t>
            </a:r>
          </a:p>
        </p:txBody>
      </p:sp>
      <p:sp>
        <p:nvSpPr>
          <p:cNvPr id="9" name="Retângulo 5"/>
          <p:cNvSpPr/>
          <p:nvPr/>
        </p:nvSpPr>
        <p:spPr>
          <a:xfrm>
            <a:off x="6766560" y="3646047"/>
            <a:ext cx="5299443" cy="2970044"/>
          </a:xfrm>
          <a:prstGeom prst="rect">
            <a:avLst/>
          </a:prstGeom>
        </p:spPr>
        <p:txBody>
          <a:bodyPr wrap="square">
            <a:spAutoFit/>
          </a:bodyPr>
          <a:lstStyle/>
          <a:p>
            <a:r>
              <a:rPr lang="pt-PT" sz="1700" b="1" dirty="0">
                <a:solidFill>
                  <a:srgbClr val="009697"/>
                </a:solidFill>
                <a:latin typeface="Barlow" panose="00000500000000000000" pitchFamily="2" charset="0"/>
              </a:rPr>
              <a:t>MASTERS DEGREES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Aquaculture</a:t>
            </a:r>
            <a:r>
              <a:rPr lang="pt-PT" sz="1700" b="1" dirty="0">
                <a:latin typeface="Barlow" panose="00000500000000000000" pitchFamily="2" charset="0"/>
              </a:rPr>
              <a:t> </a:t>
            </a:r>
            <a:r>
              <a:rPr lang="pt-PT" sz="1700" b="1" dirty="0" err="1">
                <a:latin typeface="Barlow" panose="00000500000000000000" pitchFamily="2" charset="0"/>
              </a:rPr>
              <a:t>Engineering</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Management</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Biomedical</a:t>
            </a:r>
            <a:r>
              <a:rPr lang="pt-PT" sz="1700" b="1" dirty="0">
                <a:latin typeface="Barlow" panose="00000500000000000000" pitchFamily="2" charset="0"/>
              </a:rPr>
              <a:t> </a:t>
            </a:r>
            <a:r>
              <a:rPr lang="pt-PT" sz="1700" b="1" dirty="0" err="1">
                <a:latin typeface="Barlow" panose="00000500000000000000" pitchFamily="2" charset="0"/>
              </a:rPr>
              <a:t>Engineering</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Production</a:t>
            </a:r>
            <a:r>
              <a:rPr lang="pt-PT" sz="1700" b="1" dirty="0">
                <a:latin typeface="Barlow" panose="00000500000000000000" pitchFamily="2" charset="0"/>
              </a:rPr>
              <a:t> </a:t>
            </a:r>
            <a:r>
              <a:rPr lang="pt-PT" sz="1700" b="1" dirty="0" err="1">
                <a:latin typeface="Barlow" panose="00000500000000000000" pitchFamily="2" charset="0"/>
              </a:rPr>
              <a:t>Engineering</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Software </a:t>
            </a:r>
            <a:r>
              <a:rPr lang="pt-PT" sz="1700" b="1" dirty="0" err="1">
                <a:latin typeface="Barlow" panose="00000500000000000000" pitchFamily="2" charset="0"/>
              </a:rPr>
              <a:t>Engineering</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Electrical</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Computer</a:t>
            </a:r>
            <a:r>
              <a:rPr lang="pt-PT" sz="1700" b="1" dirty="0">
                <a:latin typeface="Barlow" panose="00000500000000000000" pitchFamily="2" charset="0"/>
              </a:rPr>
              <a:t> </a:t>
            </a:r>
            <a:r>
              <a:rPr lang="pt-PT" sz="1700" b="1" dirty="0" err="1">
                <a:latin typeface="Barlow" panose="00000500000000000000" pitchFamily="2" charset="0"/>
              </a:rPr>
              <a:t>Engineering</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en-US" sz="1700" b="1" dirty="0">
                <a:latin typeface="Barlow" panose="00000500000000000000" pitchFamily="2" charset="0"/>
              </a:rPr>
              <a:t>Engineering and Energy Management in</a:t>
            </a:r>
            <a:br>
              <a:rPr lang="en-US" sz="1700" b="1" dirty="0">
                <a:latin typeface="Barlow" panose="00000500000000000000" pitchFamily="2" charset="0"/>
              </a:rPr>
            </a:br>
            <a:r>
              <a:rPr lang="en-US" sz="1700" b="1" dirty="0">
                <a:latin typeface="Barlow" panose="00000500000000000000" pitchFamily="2" charset="0"/>
              </a:rPr>
              <a:t>  Industry and Buildings</a:t>
            </a:r>
          </a:p>
          <a:p>
            <a:endParaRPr lang="pt-PT" sz="1700" b="1" dirty="0">
              <a:solidFill>
                <a:srgbClr val="007469"/>
              </a:solidFill>
              <a:latin typeface="Barlow" panose="00000500000000000000" pitchFamily="2" charset="0"/>
            </a:endParaRPr>
          </a:p>
          <a:p>
            <a:r>
              <a:rPr lang="pt-PT" sz="1700" b="1" dirty="0">
                <a:solidFill>
                  <a:srgbClr val="009697"/>
                </a:solidFill>
                <a:latin typeface="Barlow" panose="00000500000000000000" pitchFamily="2" charset="0"/>
              </a:rPr>
              <a:t>POSTGRADUATE DEGREES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en-US" sz="1700" b="1" dirty="0">
                <a:latin typeface="Barlow" panose="00000500000000000000" pitchFamily="2" charset="0"/>
              </a:rPr>
              <a:t>Electric and Hybrid Vehicles Engines</a:t>
            </a:r>
            <a:endParaRPr lang="pt-PT" sz="1700" b="1" dirty="0">
              <a:latin typeface="Barlow" panose="00000500000000000000" pitchFamily="2" charset="0"/>
            </a:endParaRPr>
          </a:p>
        </p:txBody>
      </p:sp>
      <p:sp>
        <p:nvSpPr>
          <p:cNvPr id="10" name="Rectangle 9"/>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4" name="TextBox 13"/>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STUDY</a:t>
            </a:r>
          </a:p>
        </p:txBody>
      </p:sp>
    </p:spTree>
    <p:extLst>
      <p:ext uri="{BB962C8B-B14F-4D97-AF65-F5344CB8AC3E}">
        <p14:creationId xmlns:p14="http://schemas.microsoft.com/office/powerpoint/2010/main" val="3642864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39" y="254285"/>
            <a:ext cx="5632360" cy="1815882"/>
          </a:xfrm>
          <a:prstGeom prst="rect">
            <a:avLst/>
          </a:prstGeom>
          <a:noFill/>
        </p:spPr>
        <p:txBody>
          <a:bodyPr wrap="square" rtlCol="0">
            <a:spAutoFit/>
          </a:bodyPr>
          <a:lstStyle/>
          <a:p>
            <a:r>
              <a:rPr lang="pt-PT" sz="4800" b="1" dirty="0">
                <a:solidFill>
                  <a:srgbClr val="009697"/>
                </a:solidFill>
                <a:effectLst>
                  <a:outerShdw blurRad="38100" dist="38100" dir="2700000" algn="tl">
                    <a:srgbClr val="000000">
                      <a:alpha val="43137"/>
                    </a:srgbClr>
                  </a:outerShdw>
                </a:effectLst>
                <a:latin typeface="Barlow" panose="00000500000000000000" pitchFamily="2" charset="0"/>
              </a:rPr>
              <a:t>COURSES</a:t>
            </a:r>
          </a:p>
          <a:p>
            <a:r>
              <a:rPr lang="pt-PT" sz="3200" b="1" dirty="0">
                <a:effectLst>
                  <a:outerShdw blurRad="38100" dist="38100" dir="2700000" algn="tl">
                    <a:srgbClr val="000000">
                      <a:alpha val="43137"/>
                    </a:srgbClr>
                  </a:outerShdw>
                </a:effectLst>
                <a:latin typeface="Barlow" panose="00000500000000000000" pitchFamily="2" charset="0"/>
              </a:rPr>
              <a:t>ESCOLA SUPERIOR DE EDUCAÇÃO</a:t>
            </a:r>
          </a:p>
        </p:txBody>
      </p:sp>
      <p:sp>
        <p:nvSpPr>
          <p:cNvPr id="6" name="Retângulo 4"/>
          <p:cNvSpPr/>
          <p:nvPr/>
        </p:nvSpPr>
        <p:spPr>
          <a:xfrm>
            <a:off x="463639" y="2408860"/>
            <a:ext cx="5951229" cy="1138773"/>
          </a:xfrm>
          <a:prstGeom prst="rect">
            <a:avLst/>
          </a:prstGeom>
        </p:spPr>
        <p:txBody>
          <a:bodyPr wrap="square">
            <a:spAutoFit/>
          </a:bodyPr>
          <a:lstStyle/>
          <a:p>
            <a:r>
              <a:rPr lang="pt-PT" sz="1700" b="1" dirty="0">
                <a:solidFill>
                  <a:srgbClr val="009697"/>
                </a:solidFill>
                <a:latin typeface="Barlow" panose="00000500000000000000" pitchFamily="2" charset="0"/>
              </a:rPr>
              <a:t>HIGHER PROFESSIONAL TECHNICAL COURSES </a:t>
            </a: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pt-PT" sz="1700" b="1" dirty="0">
                <a:latin typeface="Barlow" panose="00000500000000000000" pitchFamily="2" charset="0"/>
              </a:rPr>
              <a:t>Audiovisual </a:t>
            </a:r>
            <a:r>
              <a:rPr lang="pt-PT" sz="1700" b="1" dirty="0" err="1">
                <a:latin typeface="Barlow" panose="00000500000000000000" pitchFamily="2" charset="0"/>
              </a:rPr>
              <a:t>Production</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pt-PT" sz="1700" b="1" dirty="0" err="1">
                <a:latin typeface="Barlow" panose="00000500000000000000" pitchFamily="2" charset="0"/>
              </a:rPr>
              <a:t>Family</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Community</a:t>
            </a:r>
            <a:r>
              <a:rPr lang="pt-PT" sz="1700" b="1" dirty="0">
                <a:latin typeface="Barlow" panose="00000500000000000000" pitchFamily="2" charset="0"/>
              </a:rPr>
              <a:t> </a:t>
            </a:r>
            <a:r>
              <a:rPr lang="pt-PT" sz="1700" b="1" dirty="0" err="1">
                <a:latin typeface="Barlow" panose="00000500000000000000" pitchFamily="2" charset="0"/>
              </a:rPr>
              <a:t>Services</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pt-PT" sz="1700" b="1" dirty="0" err="1">
                <a:latin typeface="Barlow" panose="00000500000000000000" pitchFamily="2" charset="0"/>
              </a:rPr>
              <a:t>Nature</a:t>
            </a:r>
            <a:r>
              <a:rPr lang="pt-PT" sz="1700" b="1" dirty="0">
                <a:latin typeface="Barlow" panose="00000500000000000000" pitchFamily="2" charset="0"/>
              </a:rPr>
              <a:t> Sports</a:t>
            </a:r>
          </a:p>
        </p:txBody>
      </p:sp>
      <p:sp>
        <p:nvSpPr>
          <p:cNvPr id="8" name="Retângulo 6"/>
          <p:cNvSpPr/>
          <p:nvPr/>
        </p:nvSpPr>
        <p:spPr>
          <a:xfrm>
            <a:off x="6766560" y="1073638"/>
            <a:ext cx="5298828" cy="2708434"/>
          </a:xfrm>
          <a:prstGeom prst="rect">
            <a:avLst/>
          </a:prstGeom>
        </p:spPr>
        <p:txBody>
          <a:bodyPr wrap="square">
            <a:spAutoFit/>
          </a:bodyPr>
          <a:lstStyle/>
          <a:p>
            <a:r>
              <a:rPr lang="pt-PT" sz="1700" b="1" dirty="0">
                <a:solidFill>
                  <a:srgbClr val="009697"/>
                </a:solidFill>
                <a:latin typeface="Barlow" panose="00000500000000000000" pitchFamily="2" charset="0"/>
              </a:rPr>
              <a:t>MASTERS DEGREES</a:t>
            </a: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en-US" sz="1700" b="1" dirty="0">
                <a:latin typeface="Barlow" panose="00000500000000000000" pitchFamily="2" charset="0"/>
              </a:rPr>
              <a:t>Education, Arts, and Inclusion</a:t>
            </a: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pt-PT" sz="1700" b="1" dirty="0" err="1">
                <a:latin typeface="Barlow" panose="00000500000000000000" pitchFamily="2" charset="0"/>
              </a:rPr>
              <a:t>Pre-School</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Primary</a:t>
            </a:r>
            <a:r>
              <a:rPr lang="pt-PT" sz="1700" b="1" dirty="0">
                <a:latin typeface="Barlow" panose="00000500000000000000" pitchFamily="2" charset="0"/>
              </a:rPr>
              <a:t> </a:t>
            </a:r>
            <a:r>
              <a:rPr lang="pt-PT" sz="1700" b="1" dirty="0" err="1">
                <a:latin typeface="Barlow" panose="00000500000000000000" pitchFamily="2" charset="0"/>
              </a:rPr>
              <a:t>School</a:t>
            </a:r>
            <a:r>
              <a:rPr lang="pt-PT" sz="1700" b="1" dirty="0">
                <a:latin typeface="Barlow" panose="00000500000000000000" pitchFamily="2" charset="0"/>
              </a:rPr>
              <a:t> </a:t>
            </a:r>
            <a:r>
              <a:rPr lang="pt-PT" sz="1700" b="1" dirty="0" err="1">
                <a:latin typeface="Barlow" panose="00000500000000000000" pitchFamily="2" charset="0"/>
              </a:rPr>
              <a:t>Education</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en-US" sz="1700" b="1" dirty="0">
                <a:latin typeface="Barlow" panose="00000500000000000000" pitchFamily="2" charset="0"/>
              </a:rPr>
              <a:t>Pre-School Education</a:t>
            </a: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pt-PT" sz="1700" b="1" dirty="0" err="1">
                <a:latin typeface="Barlow" panose="00000500000000000000" pitchFamily="2" charset="0"/>
              </a:rPr>
              <a:t>School</a:t>
            </a:r>
            <a:r>
              <a:rPr lang="pt-PT" sz="1700" b="1" dirty="0">
                <a:latin typeface="Barlow" panose="00000500000000000000" pitchFamily="2" charset="0"/>
              </a:rPr>
              <a:t> Management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Administration</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 </a:t>
            </a:r>
            <a:r>
              <a:rPr lang="en-US" sz="1700" b="1" dirty="0">
                <a:latin typeface="Barlow" panose="00000500000000000000" pitchFamily="2" charset="0"/>
              </a:rPr>
              <a:t>Teaching of Primary School and </a:t>
            </a:r>
            <a:r>
              <a:rPr lang="en-US" sz="1700" b="1" dirty="0" err="1">
                <a:latin typeface="Barlow" panose="00000500000000000000" pitchFamily="2" charset="0"/>
              </a:rPr>
              <a:t>Maths</a:t>
            </a:r>
            <a:r>
              <a:rPr lang="en-US" sz="1700" b="1" dirty="0">
                <a:latin typeface="Barlow" panose="00000500000000000000" pitchFamily="2" charset="0"/>
              </a:rPr>
              <a:t> and</a:t>
            </a:r>
            <a:br>
              <a:rPr lang="en-US" sz="1700" b="1" dirty="0">
                <a:latin typeface="Barlow" panose="00000500000000000000" pitchFamily="2" charset="0"/>
              </a:rPr>
            </a:br>
            <a:r>
              <a:rPr lang="en-US" sz="1700" b="1" dirty="0">
                <a:latin typeface="Barlow" panose="00000500000000000000" pitchFamily="2" charset="0"/>
              </a:rPr>
              <a:t>  Natural Sciences in the 6th and 7th year</a:t>
            </a: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en-US" sz="1700" b="1" dirty="0">
                <a:latin typeface="Barlow" panose="00000500000000000000" pitchFamily="2" charset="0"/>
              </a:rPr>
              <a:t>Teaching of Primary School and Portuguese</a:t>
            </a:r>
            <a:br>
              <a:rPr lang="en-US" sz="1700" b="1" dirty="0">
                <a:latin typeface="Barlow" panose="00000500000000000000" pitchFamily="2" charset="0"/>
              </a:rPr>
            </a:br>
            <a:r>
              <a:rPr lang="en-US" sz="1700" b="1" dirty="0">
                <a:latin typeface="Barlow" panose="00000500000000000000" pitchFamily="2" charset="0"/>
              </a:rPr>
              <a:t>  and Portuguese History and Geography in the</a:t>
            </a:r>
            <a:br>
              <a:rPr lang="en-US" sz="1700" b="1" dirty="0">
                <a:latin typeface="Barlow" panose="00000500000000000000" pitchFamily="2" charset="0"/>
              </a:rPr>
            </a:br>
            <a:r>
              <a:rPr lang="en-US" sz="1700" b="1" dirty="0">
                <a:latin typeface="Barlow" panose="00000500000000000000" pitchFamily="2" charset="0"/>
              </a:rPr>
              <a:t>  6th and 7th year</a:t>
            </a:r>
          </a:p>
        </p:txBody>
      </p:sp>
      <p:sp>
        <p:nvSpPr>
          <p:cNvPr id="9" name="Retângulo 5"/>
          <p:cNvSpPr/>
          <p:nvPr/>
        </p:nvSpPr>
        <p:spPr>
          <a:xfrm>
            <a:off x="6765945" y="4311511"/>
            <a:ext cx="5299443" cy="1400383"/>
          </a:xfrm>
          <a:prstGeom prst="rect">
            <a:avLst/>
          </a:prstGeom>
        </p:spPr>
        <p:txBody>
          <a:bodyPr wrap="square">
            <a:spAutoFit/>
          </a:bodyPr>
          <a:lstStyle/>
          <a:p>
            <a:r>
              <a:rPr lang="pt-PT" sz="1700" b="1" dirty="0">
                <a:solidFill>
                  <a:srgbClr val="009697"/>
                </a:solidFill>
                <a:latin typeface="Barlow" panose="00000500000000000000" pitchFamily="2" charset="0"/>
              </a:rPr>
              <a:t>POSTGRADUATE DEGREES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en-US" sz="1700" b="1" dirty="0">
                <a:latin typeface="Barlow" panose="00000500000000000000" pitchFamily="2" charset="0"/>
              </a:rPr>
              <a:t>Special Education – Cognitive and Motor </a:t>
            </a:r>
            <a:br>
              <a:rPr lang="en-US" sz="1700" b="1" dirty="0">
                <a:latin typeface="Barlow" panose="00000500000000000000" pitchFamily="2" charset="0"/>
              </a:rPr>
            </a:br>
            <a:r>
              <a:rPr lang="en-US" sz="1700" b="1" dirty="0">
                <a:latin typeface="Barlow" panose="00000500000000000000" pitchFamily="2" charset="0"/>
              </a:rPr>
              <a:t>  Skills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en-US" sz="1700" b="1" dirty="0">
                <a:latin typeface="Barlow" panose="00000500000000000000" pitchFamily="2" charset="0"/>
              </a:rPr>
              <a:t>Exercise Prescription for Cardiovascular,</a:t>
            </a:r>
            <a:br>
              <a:rPr lang="en-US" sz="1700" b="1" dirty="0">
                <a:latin typeface="Barlow" panose="00000500000000000000" pitchFamily="2" charset="0"/>
              </a:rPr>
            </a:br>
            <a:r>
              <a:rPr lang="en-US" sz="1700" b="1" dirty="0">
                <a:latin typeface="Barlow" panose="00000500000000000000" pitchFamily="2" charset="0"/>
              </a:rPr>
              <a:t>   Respiratory and Metabolic Health</a:t>
            </a:r>
            <a:endParaRPr lang="pt-PT" sz="1700" b="1" dirty="0">
              <a:latin typeface="Barlow" panose="00000500000000000000" pitchFamily="2" charset="0"/>
            </a:endParaRPr>
          </a:p>
        </p:txBody>
      </p:sp>
      <p:sp>
        <p:nvSpPr>
          <p:cNvPr id="7" name="Retângulo 6"/>
          <p:cNvSpPr/>
          <p:nvPr/>
        </p:nvSpPr>
        <p:spPr>
          <a:xfrm>
            <a:off x="463638" y="3886326"/>
            <a:ext cx="5951230" cy="1923604"/>
          </a:xfrm>
          <a:prstGeom prst="rect">
            <a:avLst/>
          </a:prstGeom>
        </p:spPr>
        <p:txBody>
          <a:bodyPr wrap="square">
            <a:spAutoFit/>
          </a:bodyPr>
          <a:lstStyle/>
          <a:p>
            <a:r>
              <a:rPr lang="pt-PT" sz="1700" b="1" dirty="0">
                <a:solidFill>
                  <a:srgbClr val="009697"/>
                </a:solidFill>
                <a:latin typeface="Barlow" panose="00000500000000000000" pitchFamily="2" charset="0"/>
              </a:rPr>
              <a:t>UNDERGRADUATE DEGREES</a:t>
            </a: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pt-PT" sz="1700" b="1" dirty="0">
                <a:latin typeface="Barlow" panose="00000500000000000000" pitchFamily="2" charset="0"/>
              </a:rPr>
              <a:t>Basic </a:t>
            </a:r>
            <a:r>
              <a:rPr lang="pt-PT" sz="1700" b="1" dirty="0" err="1">
                <a:latin typeface="Barlow" panose="00000500000000000000" pitchFamily="2" charset="0"/>
              </a:rPr>
              <a:t>Education</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Media </a:t>
            </a:r>
            <a:r>
              <a:rPr lang="pt-PT" sz="1700" b="1" dirty="0" err="1">
                <a:latin typeface="Barlow" panose="00000500000000000000" pitchFamily="2" charset="0"/>
              </a:rPr>
              <a:t>Studies</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Sociocultural </a:t>
            </a:r>
            <a:r>
              <a:rPr lang="pt-PT" sz="1700" b="1" dirty="0" err="1">
                <a:latin typeface="Barlow" panose="00000500000000000000" pitchFamily="2" charset="0"/>
              </a:rPr>
              <a:t>Animation</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Sports</a:t>
            </a:r>
          </a:p>
          <a:p>
            <a:r>
              <a:rPr lang="pt-PT" sz="1700" b="1" dirty="0">
                <a:solidFill>
                  <a:srgbClr val="009697"/>
                </a:solidFill>
                <a:latin typeface="Barlow" panose="00000500000000000000" pitchFamily="2" charset="0"/>
              </a:rPr>
              <a:t>› </a:t>
            </a:r>
            <a:r>
              <a:rPr lang="en-US" sz="1700" b="1" dirty="0">
                <a:latin typeface="Barlow" panose="00000500000000000000" pitchFamily="2" charset="0"/>
              </a:rPr>
              <a:t>Translation and Interpretation</a:t>
            </a:r>
            <a:br>
              <a:rPr lang="en-US" sz="1700" b="1" dirty="0">
                <a:latin typeface="Barlow" panose="00000500000000000000" pitchFamily="2" charset="0"/>
              </a:rPr>
            </a:br>
            <a:r>
              <a:rPr lang="en-US" sz="1700" b="1" dirty="0">
                <a:latin typeface="Barlow" panose="00000500000000000000" pitchFamily="2" charset="0"/>
              </a:rPr>
              <a:t>   of Portuguese Sign Language</a:t>
            </a:r>
            <a:endParaRPr lang="pt-PT" sz="1700" b="1" dirty="0">
              <a:latin typeface="Barlow" panose="00000500000000000000" pitchFamily="2" charset="0"/>
            </a:endParaRPr>
          </a:p>
        </p:txBody>
      </p:sp>
      <p:sp>
        <p:nvSpPr>
          <p:cNvPr id="11" name="Rectangle 10"/>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4" name="TextBox 13"/>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STUDY</a:t>
            </a:r>
          </a:p>
        </p:txBody>
      </p:sp>
    </p:spTree>
    <p:extLst>
      <p:ext uri="{BB962C8B-B14F-4D97-AF65-F5344CB8AC3E}">
        <p14:creationId xmlns:p14="http://schemas.microsoft.com/office/powerpoint/2010/main" val="12659091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39" y="254285"/>
            <a:ext cx="5632360" cy="1815882"/>
          </a:xfrm>
          <a:prstGeom prst="rect">
            <a:avLst/>
          </a:prstGeom>
          <a:noFill/>
        </p:spPr>
        <p:txBody>
          <a:bodyPr wrap="square" rtlCol="0">
            <a:spAutoFit/>
          </a:bodyPr>
          <a:lstStyle/>
          <a:p>
            <a:r>
              <a:rPr lang="pt-PT" sz="4800" b="1" dirty="0">
                <a:solidFill>
                  <a:srgbClr val="009697"/>
                </a:solidFill>
                <a:effectLst>
                  <a:outerShdw blurRad="38100" dist="38100" dir="2700000" algn="tl">
                    <a:srgbClr val="000000">
                      <a:alpha val="43137"/>
                    </a:srgbClr>
                  </a:outerShdw>
                </a:effectLst>
                <a:latin typeface="Barlow" panose="00000500000000000000" pitchFamily="2" charset="0"/>
              </a:rPr>
              <a:t>COURSES</a:t>
            </a:r>
          </a:p>
          <a:p>
            <a:r>
              <a:rPr lang="pt-PT" sz="3200" b="1" dirty="0">
                <a:effectLst>
                  <a:outerShdw blurRad="38100" dist="38100" dir="2700000" algn="tl">
                    <a:srgbClr val="000000">
                      <a:alpha val="43137"/>
                    </a:srgbClr>
                  </a:outerShdw>
                </a:effectLst>
                <a:latin typeface="Barlow" panose="00000500000000000000" pitchFamily="2" charset="0"/>
              </a:rPr>
              <a:t>ESCOLA SUPERIOR DE CIÊNCIAS EMPRESARIAIS</a:t>
            </a:r>
          </a:p>
        </p:txBody>
      </p:sp>
      <p:sp>
        <p:nvSpPr>
          <p:cNvPr id="6" name="Retângulo 4"/>
          <p:cNvSpPr/>
          <p:nvPr/>
        </p:nvSpPr>
        <p:spPr>
          <a:xfrm>
            <a:off x="463639" y="2408860"/>
            <a:ext cx="5951229" cy="1661993"/>
          </a:xfrm>
          <a:prstGeom prst="rect">
            <a:avLst/>
          </a:prstGeom>
        </p:spPr>
        <p:txBody>
          <a:bodyPr wrap="square">
            <a:spAutoFit/>
          </a:bodyPr>
          <a:lstStyle/>
          <a:p>
            <a:r>
              <a:rPr lang="pt-PT" sz="1700" b="1" dirty="0">
                <a:solidFill>
                  <a:srgbClr val="009697"/>
                </a:solidFill>
                <a:latin typeface="Barlow" panose="00000500000000000000" pitchFamily="2" charset="0"/>
              </a:rPr>
              <a:t>HIGHER PROFESSIONAL TECHNICAL COURSES </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Logistics</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fr-FR" sz="1700" b="1" dirty="0">
                <a:latin typeface="Barlow" panose="00000500000000000000" pitchFamily="2" charset="0"/>
              </a:rPr>
              <a:t>Management Assistance for Social Organisations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Management </a:t>
            </a:r>
            <a:r>
              <a:rPr lang="pt-PT" sz="1700" b="1" dirty="0" err="1">
                <a:latin typeface="Barlow" panose="00000500000000000000" pitchFamily="2" charset="0"/>
              </a:rPr>
              <a:t>Advisor</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Retail</a:t>
            </a:r>
            <a:r>
              <a:rPr lang="pt-PT" sz="1700" b="1" dirty="0">
                <a:latin typeface="Barlow" panose="00000500000000000000" pitchFamily="2" charset="0"/>
              </a:rPr>
              <a:t> Management</a:t>
            </a:r>
          </a:p>
          <a:p>
            <a:r>
              <a:rPr lang="pt-PT" sz="1700" b="1" dirty="0">
                <a:solidFill>
                  <a:srgbClr val="009697"/>
                </a:solidFill>
                <a:latin typeface="Barlow" panose="00000500000000000000" pitchFamily="2" charset="0"/>
              </a:rPr>
              <a:t>› </a:t>
            </a:r>
            <a:r>
              <a:rPr lang="pt-PT" sz="1700" b="1" dirty="0" err="1">
                <a:latin typeface="Barlow" panose="00000500000000000000" pitchFamily="2" charset="0"/>
              </a:rPr>
              <a:t>Tourism</a:t>
            </a:r>
            <a:r>
              <a:rPr lang="pt-PT" sz="1700" b="1" dirty="0">
                <a:latin typeface="Barlow" panose="00000500000000000000" pitchFamily="2" charset="0"/>
              </a:rPr>
              <a:t> Management</a:t>
            </a:r>
          </a:p>
        </p:txBody>
      </p:sp>
      <p:sp>
        <p:nvSpPr>
          <p:cNvPr id="8" name="Retângulo 6"/>
          <p:cNvSpPr/>
          <p:nvPr/>
        </p:nvSpPr>
        <p:spPr>
          <a:xfrm>
            <a:off x="6766560" y="1073638"/>
            <a:ext cx="5298828" cy="2708434"/>
          </a:xfrm>
          <a:prstGeom prst="rect">
            <a:avLst/>
          </a:prstGeom>
        </p:spPr>
        <p:txBody>
          <a:bodyPr wrap="square">
            <a:spAutoFit/>
          </a:bodyPr>
          <a:lstStyle/>
          <a:p>
            <a:r>
              <a:rPr lang="pt-PT" sz="1700" b="1" dirty="0">
                <a:solidFill>
                  <a:srgbClr val="009697"/>
                </a:solidFill>
                <a:latin typeface="Barlow" panose="00000500000000000000" pitchFamily="2" charset="0"/>
              </a:rPr>
              <a:t>MASTERS DEGREES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Accounting</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Finance</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 </a:t>
            </a:r>
            <a:r>
              <a:rPr lang="pt-PT" sz="1700" b="1" dirty="0">
                <a:latin typeface="Barlow" panose="00000500000000000000" pitchFamily="2" charset="0"/>
              </a:rPr>
              <a:t>Business </a:t>
            </a:r>
            <a:r>
              <a:rPr lang="pt-PT" sz="1700" b="1" dirty="0" err="1">
                <a:latin typeface="Barlow" panose="00000500000000000000" pitchFamily="2" charset="0"/>
              </a:rPr>
              <a:t>Sciences</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 </a:t>
            </a:r>
            <a:r>
              <a:rPr lang="pt-PT" sz="1700" b="1" dirty="0">
                <a:latin typeface="Barlow" panose="00000500000000000000" pitchFamily="2" charset="0"/>
              </a:rPr>
              <a:t>Data </a:t>
            </a:r>
            <a:r>
              <a:rPr lang="pt-PT" sz="1700" b="1" dirty="0" err="1">
                <a:latin typeface="Barlow" panose="00000500000000000000" pitchFamily="2" charset="0"/>
              </a:rPr>
              <a:t>Science</a:t>
            </a:r>
            <a:r>
              <a:rPr lang="pt-PT" sz="1700" b="1" dirty="0">
                <a:latin typeface="Barlow" panose="00000500000000000000" pitchFamily="2" charset="0"/>
              </a:rPr>
              <a:t> for Business</a:t>
            </a:r>
          </a:p>
          <a:p>
            <a:r>
              <a:rPr lang="pt-PT" sz="1700" b="1" dirty="0">
                <a:solidFill>
                  <a:srgbClr val="009697"/>
                </a:solidFill>
                <a:latin typeface="Barlow" panose="00000500000000000000" pitchFamily="2" charset="0"/>
              </a:rPr>
              <a:t>› </a:t>
            </a:r>
            <a:r>
              <a:rPr lang="en-US" sz="1700" b="1" dirty="0">
                <a:latin typeface="Barlow" panose="00000500000000000000" pitchFamily="2" charset="0"/>
              </a:rPr>
              <a:t>Health and Safety at Work</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Information</a:t>
            </a:r>
            <a:r>
              <a:rPr lang="pt-PT" sz="1700" b="1" dirty="0">
                <a:latin typeface="Barlow" panose="00000500000000000000" pitchFamily="2" charset="0"/>
              </a:rPr>
              <a:t> </a:t>
            </a:r>
            <a:r>
              <a:rPr lang="pt-PT" sz="1700" b="1" dirty="0" err="1">
                <a:latin typeface="Barlow" panose="00000500000000000000" pitchFamily="2" charset="0"/>
              </a:rPr>
              <a:t>Systems</a:t>
            </a:r>
            <a:r>
              <a:rPr lang="pt-PT" sz="1700" b="1" dirty="0">
                <a:latin typeface="Barlow" panose="00000500000000000000" pitchFamily="2" charset="0"/>
              </a:rPr>
              <a:t> Management</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Marketing Management</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School</a:t>
            </a:r>
            <a:r>
              <a:rPr lang="pt-PT" sz="1700" b="1" dirty="0">
                <a:latin typeface="Barlow" panose="00000500000000000000" pitchFamily="2" charset="0"/>
              </a:rPr>
              <a:t> Management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Administration</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Strategic</a:t>
            </a:r>
            <a:r>
              <a:rPr lang="pt-PT" sz="1700" b="1" dirty="0">
                <a:latin typeface="Barlow" panose="00000500000000000000" pitchFamily="2" charset="0"/>
              </a:rPr>
              <a:t> </a:t>
            </a:r>
            <a:r>
              <a:rPr lang="pt-PT" sz="1700" b="1" dirty="0" err="1">
                <a:latin typeface="Barlow" panose="00000500000000000000" pitchFamily="2" charset="0"/>
              </a:rPr>
              <a:t>Human</a:t>
            </a:r>
            <a:r>
              <a:rPr lang="pt-PT" sz="1700" b="1" dirty="0">
                <a:latin typeface="Barlow" panose="00000500000000000000" pitchFamily="2" charset="0"/>
              </a:rPr>
              <a:t> </a:t>
            </a:r>
            <a:r>
              <a:rPr lang="pt-PT" sz="1700" b="1" dirty="0" err="1">
                <a:latin typeface="Barlow" panose="00000500000000000000" pitchFamily="2" charset="0"/>
              </a:rPr>
              <a:t>Resources</a:t>
            </a:r>
            <a:r>
              <a:rPr lang="pt-PT" sz="1700" b="1" dirty="0">
                <a:latin typeface="Barlow" panose="00000500000000000000" pitchFamily="2" charset="0"/>
              </a:rPr>
              <a:t> Management</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en-US" sz="1700" b="1" dirty="0">
                <a:latin typeface="Barlow" panose="00000500000000000000" pitchFamily="2" charset="0"/>
              </a:rPr>
              <a:t>Supply Chain Management and Logistics</a:t>
            </a:r>
          </a:p>
        </p:txBody>
      </p:sp>
      <p:sp>
        <p:nvSpPr>
          <p:cNvPr id="9" name="Retângulo 5"/>
          <p:cNvSpPr/>
          <p:nvPr/>
        </p:nvSpPr>
        <p:spPr>
          <a:xfrm>
            <a:off x="6765945" y="4379644"/>
            <a:ext cx="5299443" cy="1661993"/>
          </a:xfrm>
          <a:prstGeom prst="rect">
            <a:avLst/>
          </a:prstGeom>
        </p:spPr>
        <p:txBody>
          <a:bodyPr wrap="square">
            <a:spAutoFit/>
          </a:bodyPr>
          <a:lstStyle/>
          <a:p>
            <a:r>
              <a:rPr lang="pt-PT" sz="1700" b="1" dirty="0">
                <a:solidFill>
                  <a:srgbClr val="009697"/>
                </a:solidFill>
                <a:latin typeface="Barlow" panose="00000500000000000000" pitchFamily="2" charset="0"/>
              </a:rPr>
              <a:t>POSTGRADUATE DEGREES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Business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Corporate</a:t>
            </a:r>
            <a:r>
              <a:rPr lang="pt-PT" sz="1700" b="1" dirty="0">
                <a:latin typeface="Barlow" panose="00000500000000000000" pitchFamily="2" charset="0"/>
              </a:rPr>
              <a:t> </a:t>
            </a:r>
            <a:r>
              <a:rPr lang="pt-PT" sz="1700" b="1" dirty="0" err="1">
                <a:latin typeface="Barlow" panose="00000500000000000000" pitchFamily="2" charset="0"/>
              </a:rPr>
              <a:t>Finance</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Controlling</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 </a:t>
            </a:r>
            <a:r>
              <a:rPr lang="en-US" sz="1700" b="1" dirty="0">
                <a:latin typeface="Barlow" panose="00000500000000000000" pitchFamily="2" charset="0"/>
              </a:rPr>
              <a:t>Data Management and </a:t>
            </a:r>
            <a:r>
              <a:rPr lang="en-US" sz="1700" b="1" dirty="0" err="1">
                <a:latin typeface="Barlow" panose="00000500000000000000" pitchFamily="2" charset="0"/>
              </a:rPr>
              <a:t>Visualisation</a:t>
            </a:r>
            <a:r>
              <a:rPr lang="en-US" sz="1700" b="1" dirty="0">
                <a:latin typeface="Barlow" panose="00000500000000000000" pitchFamily="2" charset="0"/>
              </a:rPr>
              <a:t> in the Cloud</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 </a:t>
            </a:r>
            <a:r>
              <a:rPr lang="pt-PT" sz="1700" b="1" dirty="0" err="1">
                <a:latin typeface="Barlow" panose="00000500000000000000" pitchFamily="2" charset="0"/>
              </a:rPr>
              <a:t>Procurement</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Public</a:t>
            </a:r>
            <a:r>
              <a:rPr lang="pt-PT" sz="1700" b="1" dirty="0">
                <a:latin typeface="Barlow" panose="00000500000000000000" pitchFamily="2" charset="0"/>
              </a:rPr>
              <a:t> </a:t>
            </a:r>
            <a:r>
              <a:rPr lang="pt-PT" sz="1700" b="1" dirty="0" err="1">
                <a:latin typeface="Barlow" panose="00000500000000000000" pitchFamily="2" charset="0"/>
              </a:rPr>
              <a:t>Accounting</a:t>
            </a:r>
            <a:endParaRPr lang="pt-PT" sz="1700" b="1" dirty="0">
              <a:latin typeface="Barlow" panose="00000500000000000000" pitchFamily="2" charset="0"/>
            </a:endParaRPr>
          </a:p>
        </p:txBody>
      </p:sp>
      <p:sp>
        <p:nvSpPr>
          <p:cNvPr id="7" name="Retângulo 6"/>
          <p:cNvSpPr/>
          <p:nvPr/>
        </p:nvSpPr>
        <p:spPr>
          <a:xfrm>
            <a:off x="463638" y="4409389"/>
            <a:ext cx="5951230" cy="1661993"/>
          </a:xfrm>
          <a:prstGeom prst="rect">
            <a:avLst/>
          </a:prstGeom>
        </p:spPr>
        <p:txBody>
          <a:bodyPr wrap="square">
            <a:spAutoFit/>
          </a:bodyPr>
          <a:lstStyle/>
          <a:p>
            <a:r>
              <a:rPr lang="pt-PT" sz="1700" b="1" dirty="0">
                <a:solidFill>
                  <a:srgbClr val="009697"/>
                </a:solidFill>
                <a:latin typeface="Barlow" panose="00000500000000000000" pitchFamily="2" charset="0"/>
              </a:rPr>
              <a:t>UNDERGRADUATE DEGREES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Accounting</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Finance</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 </a:t>
            </a:r>
            <a:r>
              <a:rPr lang="pt-PT" sz="1700" b="1" dirty="0" err="1">
                <a:latin typeface="Barlow" panose="00000500000000000000" pitchFamily="2" charset="0"/>
              </a:rPr>
              <a:t>Human</a:t>
            </a:r>
            <a:r>
              <a:rPr lang="pt-PT" sz="1700" b="1" dirty="0">
                <a:latin typeface="Barlow" panose="00000500000000000000" pitchFamily="2" charset="0"/>
              </a:rPr>
              <a:t> </a:t>
            </a:r>
            <a:r>
              <a:rPr lang="pt-PT" sz="1700" b="1" dirty="0" err="1">
                <a:latin typeface="Barlow" panose="00000500000000000000" pitchFamily="2" charset="0"/>
              </a:rPr>
              <a:t>Resources</a:t>
            </a:r>
            <a:r>
              <a:rPr lang="pt-PT" sz="1700" b="1" dirty="0">
                <a:latin typeface="Barlow" panose="00000500000000000000" pitchFamily="2" charset="0"/>
              </a:rPr>
              <a:t> Management</a:t>
            </a:r>
          </a:p>
          <a:p>
            <a:r>
              <a:rPr lang="pt-PT" sz="1700" b="1" dirty="0">
                <a:solidFill>
                  <a:srgbClr val="009697"/>
                </a:solidFill>
                <a:latin typeface="Barlow" panose="00000500000000000000" pitchFamily="2" charset="0"/>
              </a:rPr>
              <a:t>› </a:t>
            </a:r>
            <a:r>
              <a:rPr lang="pt-PT" sz="1700" b="1" dirty="0" err="1">
                <a:latin typeface="Barlow" panose="00000500000000000000" pitchFamily="2" charset="0"/>
              </a:rPr>
              <a:t>Information</a:t>
            </a:r>
            <a:r>
              <a:rPr lang="pt-PT" sz="1700" b="1" dirty="0">
                <a:latin typeface="Barlow" panose="00000500000000000000" pitchFamily="2" charset="0"/>
              </a:rPr>
              <a:t> </a:t>
            </a:r>
            <a:r>
              <a:rPr lang="pt-PT" sz="1700" b="1" dirty="0" err="1">
                <a:latin typeface="Barlow" panose="00000500000000000000" pitchFamily="2" charset="0"/>
              </a:rPr>
              <a:t>Systems</a:t>
            </a:r>
            <a:r>
              <a:rPr lang="pt-PT" sz="1700" b="1" dirty="0">
                <a:latin typeface="Barlow" panose="00000500000000000000" pitchFamily="2" charset="0"/>
              </a:rPr>
              <a:t> Management</a:t>
            </a:r>
          </a:p>
          <a:p>
            <a:r>
              <a:rPr lang="pt-PT" sz="1700" b="1" dirty="0">
                <a:solidFill>
                  <a:srgbClr val="009697"/>
                </a:solidFill>
                <a:latin typeface="Barlow" panose="00000500000000000000" pitchFamily="2" charset="0"/>
              </a:rPr>
              <a:t>› </a:t>
            </a:r>
            <a:r>
              <a:rPr lang="pt-PT" sz="1700" b="1" dirty="0" err="1">
                <a:latin typeface="Barlow" panose="00000500000000000000" pitchFamily="2" charset="0"/>
              </a:rPr>
              <a:t>Logistics</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Distribution</a:t>
            </a:r>
            <a:r>
              <a:rPr lang="pt-PT" sz="1700" b="1" dirty="0">
                <a:latin typeface="Barlow" panose="00000500000000000000" pitchFamily="2" charset="0"/>
              </a:rPr>
              <a:t> Management</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Marketing</a:t>
            </a:r>
          </a:p>
        </p:txBody>
      </p:sp>
      <p:sp>
        <p:nvSpPr>
          <p:cNvPr id="11" name="Rectangle 10"/>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5" name="TextBox 14"/>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STUDY</a:t>
            </a:r>
          </a:p>
        </p:txBody>
      </p:sp>
    </p:spTree>
    <p:extLst>
      <p:ext uri="{BB962C8B-B14F-4D97-AF65-F5344CB8AC3E}">
        <p14:creationId xmlns:p14="http://schemas.microsoft.com/office/powerpoint/2010/main" val="1570574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40" y="2213283"/>
            <a:ext cx="11213353" cy="2431435"/>
          </a:xfrm>
          <a:prstGeom prst="rect">
            <a:avLst/>
          </a:prstGeom>
          <a:noFill/>
        </p:spPr>
        <p:txBody>
          <a:bodyPr wrap="square" rtlCol="0">
            <a:spAutoFit/>
          </a:bodyPr>
          <a:lstStyle/>
          <a:p>
            <a:pPr lvl="0">
              <a:defRPr/>
            </a:pPr>
            <a:r>
              <a:rPr lang="pt-PT" sz="8800" b="1" dirty="0">
                <a:solidFill>
                  <a:prstClr val="white"/>
                </a:solidFill>
                <a:effectLst>
                  <a:outerShdw blurRad="38100" dist="38100" dir="2700000" algn="tl">
                    <a:srgbClr val="000000">
                      <a:alpha val="43137"/>
                    </a:srgbClr>
                  </a:outerShdw>
                </a:effectLst>
                <a:latin typeface="Barlow" panose="00000500000000000000" pitchFamily="2" charset="0"/>
              </a:rPr>
              <a:t>DISCOVER</a:t>
            </a:r>
          </a:p>
          <a:p>
            <a:pPr lvl="0">
              <a:defRPr/>
            </a:pPr>
            <a:r>
              <a:rPr kumimoji="0" lang="pt-PT" sz="6200" b="1" i="0" u="none" strike="noStrike" kern="1200" cap="none" spc="0" normalizeH="0" baseline="0" noProof="0" dirty="0">
                <a:ln>
                  <a:noFill/>
                </a:ln>
                <a:solidFill>
                  <a:prstClr val="white"/>
                </a:solidFill>
                <a:effectLst/>
                <a:uLnTx/>
                <a:uFillTx/>
                <a:latin typeface="Barlow" panose="00000500000000000000" pitchFamily="2" charset="0"/>
              </a:rPr>
              <a:t>POLITÉCNICO</a:t>
            </a:r>
            <a:r>
              <a:rPr kumimoji="0" lang="pt-PT" sz="6200" b="1" i="0" u="none" strike="noStrike" kern="1200" cap="none" spc="0" normalizeH="0" noProof="0" dirty="0">
                <a:ln>
                  <a:noFill/>
                </a:ln>
                <a:solidFill>
                  <a:prstClr val="white"/>
                </a:solidFill>
                <a:effectLst/>
                <a:uLnTx/>
                <a:uFillTx/>
                <a:latin typeface="Barlow" panose="00000500000000000000" pitchFamily="2" charset="0"/>
              </a:rPr>
              <a:t> </a:t>
            </a:r>
            <a:r>
              <a:rPr kumimoji="0" lang="pt-PT" sz="6200" b="1" i="0" u="none" strike="noStrike" kern="1200" cap="none" spc="0" normalizeH="0" baseline="0" noProof="0" dirty="0">
                <a:ln>
                  <a:noFill/>
                </a:ln>
                <a:solidFill>
                  <a:prstClr val="white"/>
                </a:solidFill>
                <a:effectLst/>
                <a:uLnTx/>
                <a:uFillTx/>
                <a:latin typeface="Barlow" panose="00000500000000000000" pitchFamily="2" charset="0"/>
              </a:rPr>
              <a:t>DE SETÚBAL</a:t>
            </a:r>
          </a:p>
        </p:txBody>
      </p:sp>
    </p:spTree>
    <p:extLst>
      <p:ext uri="{BB962C8B-B14F-4D97-AF65-F5344CB8AC3E}">
        <p14:creationId xmlns:p14="http://schemas.microsoft.com/office/powerpoint/2010/main" val="18553087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5" name="TextBox 4"/>
          <p:cNvSpPr txBox="1"/>
          <p:nvPr/>
        </p:nvSpPr>
        <p:spPr>
          <a:xfrm>
            <a:off x="463639" y="254285"/>
            <a:ext cx="5632360" cy="1815882"/>
          </a:xfrm>
          <a:prstGeom prst="rect">
            <a:avLst/>
          </a:prstGeom>
          <a:noFill/>
        </p:spPr>
        <p:txBody>
          <a:bodyPr wrap="square" rtlCol="0">
            <a:spAutoFit/>
          </a:bodyPr>
          <a:lstStyle/>
          <a:p>
            <a:r>
              <a:rPr lang="pt-PT" sz="4800" b="1" dirty="0">
                <a:solidFill>
                  <a:srgbClr val="009697"/>
                </a:solidFill>
                <a:effectLst>
                  <a:outerShdw blurRad="38100" dist="38100" dir="2700000" algn="tl">
                    <a:srgbClr val="000000">
                      <a:alpha val="43137"/>
                    </a:srgbClr>
                  </a:outerShdw>
                </a:effectLst>
                <a:latin typeface="Barlow" panose="00000500000000000000" pitchFamily="2" charset="0"/>
              </a:rPr>
              <a:t>COURSES</a:t>
            </a:r>
          </a:p>
          <a:p>
            <a:r>
              <a:rPr lang="pt-PT" sz="3200" b="1" dirty="0">
                <a:effectLst>
                  <a:outerShdw blurRad="38100" dist="38100" dir="2700000" algn="tl">
                    <a:srgbClr val="000000">
                      <a:alpha val="43137"/>
                    </a:srgbClr>
                  </a:outerShdw>
                </a:effectLst>
                <a:latin typeface="Barlow" panose="00000500000000000000" pitchFamily="2" charset="0"/>
              </a:rPr>
              <a:t>ESCOLA SUPERIOR DE TECNOLOGIA DO BARREIRO</a:t>
            </a:r>
          </a:p>
        </p:txBody>
      </p:sp>
      <p:sp>
        <p:nvSpPr>
          <p:cNvPr id="6" name="Retângulo 4"/>
          <p:cNvSpPr/>
          <p:nvPr/>
        </p:nvSpPr>
        <p:spPr>
          <a:xfrm>
            <a:off x="463639" y="2408860"/>
            <a:ext cx="5951229" cy="1138773"/>
          </a:xfrm>
          <a:prstGeom prst="rect">
            <a:avLst/>
          </a:prstGeom>
        </p:spPr>
        <p:txBody>
          <a:bodyPr wrap="square">
            <a:spAutoFit/>
          </a:bodyPr>
          <a:lstStyle/>
          <a:p>
            <a:r>
              <a:rPr lang="pt-PT" sz="1700" b="1" dirty="0">
                <a:solidFill>
                  <a:srgbClr val="009697"/>
                </a:solidFill>
                <a:latin typeface="Barlow" panose="00000500000000000000" pitchFamily="2" charset="0"/>
              </a:rPr>
              <a:t>HIGHER PROFESSIONAL TECHNICAL COURSES </a:t>
            </a: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pt-PT" sz="1700" b="1" dirty="0">
                <a:latin typeface="Barlow" panose="00000500000000000000" pitchFamily="2" charset="0"/>
              </a:rPr>
              <a:t>Civil </a:t>
            </a:r>
            <a:r>
              <a:rPr lang="pt-PT" sz="1700" b="1" dirty="0" err="1">
                <a:latin typeface="Barlow" panose="00000500000000000000" pitchFamily="2" charset="0"/>
              </a:rPr>
              <a:t>Construction</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 </a:t>
            </a:r>
            <a:r>
              <a:rPr lang="en-US" sz="1700" b="1" dirty="0">
                <a:latin typeface="Barlow" panose="00000500000000000000" pitchFamily="2" charset="0"/>
              </a:rPr>
              <a:t>Chemical and Biological Lab Technologies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en-US" sz="1700" b="1" dirty="0">
                <a:latin typeface="Barlow" panose="00000500000000000000" pitchFamily="2" charset="0"/>
              </a:rPr>
              <a:t>Information System Technology and Programming</a:t>
            </a:r>
          </a:p>
        </p:txBody>
      </p:sp>
      <p:sp>
        <p:nvSpPr>
          <p:cNvPr id="7" name="Retângulo 6"/>
          <p:cNvSpPr/>
          <p:nvPr/>
        </p:nvSpPr>
        <p:spPr>
          <a:xfrm>
            <a:off x="463638" y="4147936"/>
            <a:ext cx="5951230" cy="1400383"/>
          </a:xfrm>
          <a:prstGeom prst="rect">
            <a:avLst/>
          </a:prstGeom>
        </p:spPr>
        <p:txBody>
          <a:bodyPr wrap="square">
            <a:spAutoFit/>
          </a:bodyPr>
          <a:lstStyle/>
          <a:p>
            <a:r>
              <a:rPr lang="pt-PT" sz="1700" b="1" dirty="0">
                <a:solidFill>
                  <a:srgbClr val="009697"/>
                </a:solidFill>
                <a:latin typeface="Barlow" panose="00000500000000000000" pitchFamily="2" charset="0"/>
              </a:rPr>
              <a:t>UNDERGRADUATE DEGREES</a:t>
            </a: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Bioinformatics</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Biotechnology</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Civil </a:t>
            </a:r>
            <a:r>
              <a:rPr lang="pt-PT" sz="1700" b="1" dirty="0" err="1">
                <a:latin typeface="Barlow" panose="00000500000000000000" pitchFamily="2" charset="0"/>
              </a:rPr>
              <a:t>Engineering</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a:t>
            </a:r>
            <a:r>
              <a:rPr lang="pt-PT" sz="1700" b="1" dirty="0" err="1">
                <a:latin typeface="Barlow" panose="00000500000000000000" pitchFamily="2" charset="0"/>
              </a:rPr>
              <a:t>Petroleum</a:t>
            </a:r>
            <a:r>
              <a:rPr lang="pt-PT" sz="1700" b="1" dirty="0">
                <a:latin typeface="Barlow" panose="00000500000000000000" pitchFamily="2" charset="0"/>
              </a:rPr>
              <a:t> Technologies</a:t>
            </a:r>
          </a:p>
        </p:txBody>
      </p:sp>
      <p:sp>
        <p:nvSpPr>
          <p:cNvPr id="10" name="Retângulo 6"/>
          <p:cNvSpPr/>
          <p:nvPr/>
        </p:nvSpPr>
        <p:spPr>
          <a:xfrm>
            <a:off x="6766560" y="4147936"/>
            <a:ext cx="5298828" cy="1138773"/>
          </a:xfrm>
          <a:prstGeom prst="rect">
            <a:avLst/>
          </a:prstGeom>
        </p:spPr>
        <p:txBody>
          <a:bodyPr wrap="square">
            <a:spAutoFit/>
          </a:bodyPr>
          <a:lstStyle/>
          <a:p>
            <a:r>
              <a:rPr lang="pt-PT" sz="1700" b="1" dirty="0">
                <a:solidFill>
                  <a:srgbClr val="009697"/>
                </a:solidFill>
                <a:latin typeface="Barlow" panose="00000500000000000000" pitchFamily="2" charset="0"/>
              </a:rPr>
              <a:t>MASTERS DEGREES</a:t>
            </a: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en-US" sz="1700" b="1" dirty="0">
                <a:latin typeface="Barlow" panose="00000500000000000000" pitchFamily="2" charset="0"/>
              </a:rPr>
              <a:t>Building Conservation and Rehabilitation</a:t>
            </a:r>
          </a:p>
          <a:p>
            <a:r>
              <a:rPr lang="pt-PT" sz="1700" b="1" dirty="0">
                <a:solidFill>
                  <a:srgbClr val="009697"/>
                </a:solidFill>
                <a:latin typeface="Barlow" panose="00000500000000000000" pitchFamily="2" charset="0"/>
              </a:rPr>
              <a:t>› </a:t>
            </a:r>
            <a:r>
              <a:rPr lang="pt-PT" sz="1700" b="1" dirty="0" err="1">
                <a:latin typeface="Barlow" panose="00000500000000000000" pitchFamily="2" charset="0"/>
              </a:rPr>
              <a:t>Biotechnology</a:t>
            </a:r>
            <a:r>
              <a:rPr lang="pt-PT" sz="1700" b="1" dirty="0">
                <a:latin typeface="Barlow" panose="00000500000000000000" pitchFamily="2" charset="0"/>
              </a:rPr>
              <a:t> </a:t>
            </a:r>
            <a:r>
              <a:rPr lang="pt-PT" sz="1700" b="1" dirty="0" err="1">
                <a:latin typeface="Barlow" panose="00000500000000000000" pitchFamily="2" charset="0"/>
              </a:rPr>
              <a:t>and</a:t>
            </a:r>
            <a:r>
              <a:rPr lang="pt-PT" sz="1700" b="1" dirty="0">
                <a:latin typeface="Barlow" panose="00000500000000000000" pitchFamily="2" charset="0"/>
              </a:rPr>
              <a:t> </a:t>
            </a:r>
            <a:r>
              <a:rPr lang="pt-PT" sz="1700" b="1" dirty="0" err="1">
                <a:latin typeface="Barlow" panose="00000500000000000000" pitchFamily="2" charset="0"/>
              </a:rPr>
              <a:t>Chemical</a:t>
            </a:r>
            <a:r>
              <a:rPr lang="pt-PT" sz="1700" b="1" dirty="0">
                <a:latin typeface="Barlow" panose="00000500000000000000" pitchFamily="2" charset="0"/>
              </a:rPr>
              <a:t> </a:t>
            </a:r>
            <a:r>
              <a:rPr lang="pt-PT" sz="1700" b="1" dirty="0" err="1">
                <a:latin typeface="Barlow" panose="00000500000000000000" pitchFamily="2" charset="0"/>
              </a:rPr>
              <a:t>Engineering</a:t>
            </a:r>
            <a:endParaRPr lang="pt-PT" sz="1700" b="1" dirty="0">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latin typeface="Barlow" panose="00000500000000000000" pitchFamily="2" charset="0"/>
              </a:rPr>
              <a:t> Civil </a:t>
            </a:r>
            <a:r>
              <a:rPr lang="pt-PT" sz="1700" b="1" dirty="0" err="1">
                <a:latin typeface="Barlow" panose="00000500000000000000" pitchFamily="2" charset="0"/>
              </a:rPr>
              <a:t>Engineering</a:t>
            </a:r>
            <a:endParaRPr lang="pt-PT" sz="1700" b="1" dirty="0">
              <a:latin typeface="Barlow" panose="00000500000000000000" pitchFamily="2" charset="0"/>
            </a:endParaRPr>
          </a:p>
        </p:txBody>
      </p:sp>
      <p:sp>
        <p:nvSpPr>
          <p:cNvPr id="13" name="Rectangle 12"/>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4" name="TextBox 13"/>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STUDY</a:t>
            </a:r>
          </a:p>
        </p:txBody>
      </p:sp>
    </p:spTree>
    <p:extLst>
      <p:ext uri="{BB962C8B-B14F-4D97-AF65-F5344CB8AC3E}">
        <p14:creationId xmlns:p14="http://schemas.microsoft.com/office/powerpoint/2010/main" val="5074384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39" y="254285"/>
            <a:ext cx="5632360" cy="1323439"/>
          </a:xfrm>
          <a:prstGeom prst="rect">
            <a:avLst/>
          </a:prstGeom>
          <a:noFill/>
        </p:spPr>
        <p:txBody>
          <a:bodyPr wrap="square" rtlCol="0">
            <a:spAutoFit/>
          </a:bodyPr>
          <a:lstStyle/>
          <a:p>
            <a:r>
              <a:rPr lang="pt-PT" sz="4800" b="1" dirty="0">
                <a:solidFill>
                  <a:srgbClr val="009697"/>
                </a:solidFill>
                <a:effectLst>
                  <a:outerShdw blurRad="38100" dist="38100" dir="2700000" algn="tl">
                    <a:srgbClr val="000000">
                      <a:alpha val="43137"/>
                    </a:srgbClr>
                  </a:outerShdw>
                </a:effectLst>
                <a:latin typeface="Barlow" panose="00000500000000000000" pitchFamily="2" charset="0"/>
              </a:rPr>
              <a:t>COURSES</a:t>
            </a:r>
          </a:p>
          <a:p>
            <a:r>
              <a:rPr lang="pt-PT" sz="3200" b="1" dirty="0">
                <a:solidFill>
                  <a:prstClr val="black"/>
                </a:solidFill>
                <a:effectLst>
                  <a:outerShdw blurRad="38100" dist="38100" dir="2700000" algn="tl">
                    <a:srgbClr val="000000">
                      <a:alpha val="43137"/>
                    </a:srgbClr>
                  </a:outerShdw>
                </a:effectLst>
                <a:latin typeface="Barlow" panose="00000500000000000000" pitchFamily="2" charset="0"/>
              </a:rPr>
              <a:t>ESCOLA SUPERIOR DE SAÚDE</a:t>
            </a:r>
          </a:p>
        </p:txBody>
      </p:sp>
      <p:sp>
        <p:nvSpPr>
          <p:cNvPr id="6" name="Retângulo 4"/>
          <p:cNvSpPr/>
          <p:nvPr/>
        </p:nvSpPr>
        <p:spPr>
          <a:xfrm>
            <a:off x="463639" y="2408860"/>
            <a:ext cx="5951229" cy="1138773"/>
          </a:xfrm>
          <a:prstGeom prst="rect">
            <a:avLst/>
          </a:prstGeom>
        </p:spPr>
        <p:txBody>
          <a:bodyPr wrap="square">
            <a:spAutoFit/>
          </a:bodyPr>
          <a:lstStyle/>
          <a:p>
            <a:r>
              <a:rPr lang="pt-PT" sz="1700" b="1" dirty="0">
                <a:solidFill>
                  <a:srgbClr val="009697"/>
                </a:solidFill>
                <a:latin typeface="Barlow" panose="00000500000000000000" pitchFamily="2" charset="0"/>
              </a:rPr>
              <a:t>UNDERGRADUATE DEGREES</a:t>
            </a:r>
          </a:p>
          <a:p>
            <a:r>
              <a:rPr lang="pt-PT" sz="1700" b="1" dirty="0">
                <a:solidFill>
                  <a:srgbClr val="009697"/>
                </a:solidFill>
                <a:latin typeface="Barlow" panose="00000500000000000000" pitchFamily="2" charset="0"/>
              </a:rPr>
              <a:t>›</a:t>
            </a:r>
            <a:r>
              <a:rPr lang="pt-PT" sz="1700" b="1" dirty="0">
                <a:solidFill>
                  <a:srgbClr val="007469"/>
                </a:solidFill>
                <a:latin typeface="Barlow" panose="00000500000000000000" pitchFamily="2" charset="0"/>
              </a:rPr>
              <a:t> </a:t>
            </a:r>
            <a:r>
              <a:rPr lang="pt-PT" sz="1700" b="1" dirty="0" err="1">
                <a:solidFill>
                  <a:prstClr val="black"/>
                </a:solidFill>
                <a:latin typeface="Barlow" panose="00000500000000000000" pitchFamily="2" charset="0"/>
              </a:rPr>
              <a:t>Nursing</a:t>
            </a:r>
            <a:endParaRPr lang="pt-PT" sz="1700" b="1" dirty="0">
              <a:solidFill>
                <a:prstClr val="black"/>
              </a:solidFill>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Physiotherapy</a:t>
            </a:r>
            <a:endParaRPr lang="pt-PT" sz="1700" b="1" dirty="0">
              <a:solidFill>
                <a:prstClr val="black"/>
              </a:solidFill>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Speech</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Therapy</a:t>
            </a:r>
            <a:endParaRPr lang="pt-PT" sz="1700" b="1" dirty="0">
              <a:solidFill>
                <a:prstClr val="black"/>
              </a:solidFill>
              <a:latin typeface="Barlow" panose="00000500000000000000" pitchFamily="2" charset="0"/>
            </a:endParaRPr>
          </a:p>
        </p:txBody>
      </p:sp>
      <p:sp>
        <p:nvSpPr>
          <p:cNvPr id="7" name="Retângulo 6"/>
          <p:cNvSpPr/>
          <p:nvPr/>
        </p:nvSpPr>
        <p:spPr>
          <a:xfrm>
            <a:off x="463638" y="3886326"/>
            <a:ext cx="5951230" cy="1400383"/>
          </a:xfrm>
          <a:prstGeom prst="rect">
            <a:avLst/>
          </a:prstGeom>
        </p:spPr>
        <p:txBody>
          <a:bodyPr wrap="square">
            <a:spAutoFit/>
          </a:bodyPr>
          <a:lstStyle/>
          <a:p>
            <a:r>
              <a:rPr lang="pt-PT" sz="1700" b="1" dirty="0">
                <a:solidFill>
                  <a:srgbClr val="009697"/>
                </a:solidFill>
                <a:latin typeface="Barlow" panose="00000500000000000000" pitchFamily="2" charset="0"/>
              </a:rPr>
              <a:t>MASTERS DEGREES</a:t>
            </a:r>
          </a:p>
          <a:p>
            <a:r>
              <a:rPr lang="pt-PT" sz="1700" b="1" dirty="0">
                <a:solidFill>
                  <a:srgbClr val="009697"/>
                </a:solidFill>
                <a:latin typeface="Barlow" panose="00000500000000000000" pitchFamily="2" charset="0"/>
              </a:rPr>
              <a:t>›</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Advanced</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Physical</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Therapy</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Practice</a:t>
            </a:r>
            <a:r>
              <a:rPr lang="pt-PT" sz="1700" b="1" dirty="0">
                <a:solidFill>
                  <a:prstClr val="black"/>
                </a:solidFill>
                <a:latin typeface="Barlow" panose="00000500000000000000" pitchFamily="2" charset="0"/>
              </a:rPr>
              <a:t> in </a:t>
            </a:r>
            <a:r>
              <a:rPr lang="pt-PT" sz="1700" b="1" dirty="0" err="1">
                <a:solidFill>
                  <a:prstClr val="black"/>
                </a:solidFill>
                <a:latin typeface="Barlow" panose="00000500000000000000" pitchFamily="2" charset="0"/>
              </a:rPr>
              <a:t>Neurology</a:t>
            </a:r>
            <a:endParaRPr lang="pt-PT" sz="1700" b="1" dirty="0">
              <a:solidFill>
                <a:prstClr val="black"/>
              </a:solidFill>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Nursing</a:t>
            </a:r>
            <a:r>
              <a:rPr lang="pt-PT" sz="1700" b="1" dirty="0">
                <a:solidFill>
                  <a:prstClr val="black"/>
                </a:solidFill>
                <a:latin typeface="Barlow" panose="00000500000000000000" pitchFamily="2" charset="0"/>
              </a:rPr>
              <a:t> </a:t>
            </a:r>
            <a:r>
              <a:rPr lang="pt-PT" sz="1400" dirty="0">
                <a:solidFill>
                  <a:prstClr val="black"/>
                </a:solidFill>
                <a:latin typeface="Barlow" panose="00000500000000000000" pitchFamily="2" charset="0"/>
              </a:rPr>
              <a:t>(in </a:t>
            </a:r>
            <a:r>
              <a:rPr lang="pt-PT" sz="1400" dirty="0" err="1">
                <a:solidFill>
                  <a:prstClr val="black"/>
                </a:solidFill>
                <a:latin typeface="Barlow" panose="00000500000000000000" pitchFamily="2" charset="0"/>
              </a:rPr>
              <a:t>association</a:t>
            </a:r>
            <a:r>
              <a:rPr lang="pt-PT" sz="1400" dirty="0">
                <a:solidFill>
                  <a:prstClr val="black"/>
                </a:solidFill>
                <a:latin typeface="Barlow" panose="00000500000000000000" pitchFamily="2" charset="0"/>
              </a:rPr>
              <a:t>)</a:t>
            </a:r>
          </a:p>
          <a:p>
            <a:r>
              <a:rPr lang="pt-PT" sz="1700" b="1" dirty="0">
                <a:solidFill>
                  <a:srgbClr val="009697"/>
                </a:solidFill>
                <a:latin typeface="Barlow" panose="00000500000000000000" pitchFamily="2" charset="0"/>
              </a:rPr>
              <a:t>›</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Physiotherapy</a:t>
            </a:r>
            <a:r>
              <a:rPr lang="pt-PT" sz="1700" b="1" dirty="0">
                <a:solidFill>
                  <a:prstClr val="black"/>
                </a:solidFill>
                <a:latin typeface="Barlow" panose="00000500000000000000" pitchFamily="2" charset="0"/>
              </a:rPr>
              <a:t> in </a:t>
            </a:r>
            <a:r>
              <a:rPr lang="pt-PT" sz="1700" b="1" dirty="0" err="1">
                <a:solidFill>
                  <a:prstClr val="black"/>
                </a:solidFill>
                <a:latin typeface="Barlow" panose="00000500000000000000" pitchFamily="2" charset="0"/>
              </a:rPr>
              <a:t>Musculoskeletal</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Conditions</a:t>
            </a:r>
            <a:endParaRPr lang="pt-PT" sz="1700" b="1" dirty="0">
              <a:solidFill>
                <a:prstClr val="black"/>
              </a:solidFill>
              <a:latin typeface="Barlow" panose="00000500000000000000" pitchFamily="2" charset="0"/>
            </a:endParaRPr>
          </a:p>
          <a:p>
            <a:r>
              <a:rPr lang="pt-PT" sz="1700" b="1" dirty="0">
                <a:solidFill>
                  <a:srgbClr val="009697"/>
                </a:solidFill>
                <a:latin typeface="Barlow" panose="00000500000000000000" pitchFamily="2" charset="0"/>
              </a:rPr>
              <a:t>›</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Speech</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and</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Language</a:t>
            </a:r>
            <a:r>
              <a:rPr lang="pt-PT" sz="1700" b="1" dirty="0">
                <a:solidFill>
                  <a:prstClr val="black"/>
                </a:solidFill>
                <a:latin typeface="Barlow" panose="00000500000000000000" pitchFamily="2" charset="0"/>
              </a:rPr>
              <a:t> </a:t>
            </a:r>
            <a:r>
              <a:rPr lang="pt-PT" sz="1700" b="1" dirty="0" err="1">
                <a:solidFill>
                  <a:prstClr val="black"/>
                </a:solidFill>
                <a:latin typeface="Barlow" panose="00000500000000000000" pitchFamily="2" charset="0"/>
              </a:rPr>
              <a:t>Therapy</a:t>
            </a:r>
            <a:endParaRPr lang="pt-PT" sz="1700" b="1" dirty="0">
              <a:solidFill>
                <a:prstClr val="black"/>
              </a:solidFill>
              <a:latin typeface="Barlow" panose="00000500000000000000" pitchFamily="2" charset="0"/>
            </a:endParaRPr>
          </a:p>
        </p:txBody>
      </p:sp>
      <p:sp>
        <p:nvSpPr>
          <p:cNvPr id="10" name="Rectangle 9"/>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4" name="TextBox 13"/>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STUDY</a:t>
            </a:r>
          </a:p>
        </p:txBody>
      </p:sp>
    </p:spTree>
    <p:extLst>
      <p:ext uri="{BB962C8B-B14F-4D97-AF65-F5344CB8AC3E}">
        <p14:creationId xmlns:p14="http://schemas.microsoft.com/office/powerpoint/2010/main" val="3525446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Marcador de Posição de Conteúdo 2"/>
          <p:cNvSpPr>
            <a:spLocks noGrp="1"/>
          </p:cNvSpPr>
          <p:nvPr>
            <p:ph idx="1"/>
          </p:nvPr>
        </p:nvSpPr>
        <p:spPr>
          <a:xfrm>
            <a:off x="463640" y="2502487"/>
            <a:ext cx="7440139" cy="3909482"/>
          </a:xfrm>
        </p:spPr>
        <p:txBody>
          <a:bodyPr>
            <a:normAutofit/>
          </a:bodyPr>
          <a:lstStyle/>
          <a:p>
            <a:pPr marL="0" indent="0">
              <a:lnSpc>
                <a:spcPct val="100000"/>
              </a:lnSpc>
              <a:buClr>
                <a:srgbClr val="007469"/>
              </a:buClr>
              <a:buNone/>
            </a:pPr>
            <a:r>
              <a:rPr lang="pt-PT" sz="2400" b="1" dirty="0">
                <a:solidFill>
                  <a:srgbClr val="009697"/>
                </a:solidFill>
                <a:latin typeface="Barlow" panose="00000500000000000000" pitchFamily="2" charset="0"/>
              </a:rPr>
              <a:t>3</a:t>
            </a:r>
            <a:r>
              <a:rPr lang="pt-PT" sz="2400" b="1" dirty="0">
                <a:latin typeface="Barlow" panose="00000500000000000000" pitchFamily="2" charset="0"/>
              </a:rPr>
              <a:t> </a:t>
            </a:r>
            <a:r>
              <a:rPr lang="pt-PT" sz="2400" dirty="0" err="1">
                <a:latin typeface="Barlow" panose="00000500000000000000" pitchFamily="2" charset="0"/>
              </a:rPr>
              <a:t>Student</a:t>
            </a:r>
            <a:r>
              <a:rPr lang="pt-PT" sz="2400" dirty="0">
                <a:latin typeface="Barlow" panose="00000500000000000000" pitchFamily="2" charset="0"/>
              </a:rPr>
              <a:t> </a:t>
            </a:r>
            <a:r>
              <a:rPr lang="pt-PT" sz="2400" dirty="0" err="1">
                <a:latin typeface="Barlow" panose="00000500000000000000" pitchFamily="2" charset="0"/>
              </a:rPr>
              <a:t>Residences</a:t>
            </a:r>
            <a:r>
              <a:rPr lang="pt-PT" sz="2400" dirty="0">
                <a:latin typeface="Barlow" panose="00000500000000000000" pitchFamily="2" charset="0"/>
              </a:rPr>
              <a:t> </a:t>
            </a:r>
            <a:r>
              <a:rPr lang="pt-PT" sz="1600" dirty="0">
                <a:latin typeface="Barlow" panose="00000500000000000000" pitchFamily="2" charset="0"/>
              </a:rPr>
              <a:t>(Setúbal </a:t>
            </a:r>
            <a:r>
              <a:rPr lang="pt-PT" sz="1600" b="1" dirty="0">
                <a:solidFill>
                  <a:srgbClr val="009697"/>
                </a:solidFill>
                <a:latin typeface="Barlow" panose="00000500000000000000" pitchFamily="2" charset="0"/>
              </a:rPr>
              <a:t>•</a:t>
            </a:r>
            <a:r>
              <a:rPr lang="pt-PT" sz="1600" dirty="0">
                <a:latin typeface="Barlow" panose="00000500000000000000" pitchFamily="2" charset="0"/>
              </a:rPr>
              <a:t> Barreiro </a:t>
            </a:r>
            <a:r>
              <a:rPr lang="pt-PT" sz="1600" b="1" dirty="0">
                <a:solidFill>
                  <a:srgbClr val="009697"/>
                </a:solidFill>
                <a:latin typeface="Barlow" panose="00000500000000000000" pitchFamily="2" charset="0"/>
              </a:rPr>
              <a:t>•</a:t>
            </a:r>
            <a:r>
              <a:rPr lang="pt-PT" sz="1600" dirty="0">
                <a:latin typeface="Barlow" panose="00000500000000000000" pitchFamily="2" charset="0"/>
              </a:rPr>
              <a:t> Sines)</a:t>
            </a:r>
            <a:r>
              <a:rPr lang="pt-PT" sz="1600" dirty="0">
                <a:solidFill>
                  <a:srgbClr val="009697"/>
                </a:solidFill>
                <a:latin typeface="Barlow" panose="00000500000000000000" pitchFamily="2" charset="0"/>
              </a:rPr>
              <a:t>*</a:t>
            </a:r>
          </a:p>
          <a:p>
            <a:pPr marL="0" indent="0">
              <a:lnSpc>
                <a:spcPct val="100000"/>
              </a:lnSpc>
              <a:buClr>
                <a:srgbClr val="007469"/>
              </a:buClr>
              <a:buNone/>
            </a:pPr>
            <a:r>
              <a:rPr lang="pt-PT" sz="2400" b="1" dirty="0">
                <a:solidFill>
                  <a:srgbClr val="009697"/>
                </a:solidFill>
                <a:latin typeface="Barlow" panose="00000500000000000000" pitchFamily="2" charset="0"/>
              </a:rPr>
              <a:t>5</a:t>
            </a:r>
            <a:r>
              <a:rPr lang="pt-PT" sz="2400" b="1" dirty="0">
                <a:latin typeface="Barlow" panose="00000500000000000000" pitchFamily="2" charset="0"/>
              </a:rPr>
              <a:t> </a:t>
            </a:r>
            <a:r>
              <a:rPr lang="pt-PT" sz="2400" dirty="0" err="1">
                <a:latin typeface="Barlow" panose="00000500000000000000" pitchFamily="2" charset="0"/>
              </a:rPr>
              <a:t>Canteens</a:t>
            </a:r>
            <a:r>
              <a:rPr lang="pt-PT" sz="2400" dirty="0">
                <a:latin typeface="Barlow" panose="00000500000000000000" pitchFamily="2" charset="0"/>
              </a:rPr>
              <a:t> </a:t>
            </a:r>
            <a:r>
              <a:rPr lang="pt-PT" sz="2400" dirty="0" err="1">
                <a:latin typeface="Barlow" panose="00000500000000000000" pitchFamily="2" charset="0"/>
              </a:rPr>
              <a:t>and</a:t>
            </a:r>
            <a:r>
              <a:rPr lang="pt-PT" sz="2400" dirty="0">
                <a:latin typeface="Barlow" panose="00000500000000000000" pitchFamily="2" charset="0"/>
              </a:rPr>
              <a:t> Snack </a:t>
            </a:r>
            <a:r>
              <a:rPr lang="pt-PT" sz="2400" dirty="0" err="1">
                <a:latin typeface="Barlow" panose="00000500000000000000" pitchFamily="2" charset="0"/>
              </a:rPr>
              <a:t>Bars</a:t>
            </a:r>
            <a:endParaRPr lang="pt-PT" sz="2400" dirty="0">
              <a:latin typeface="Barlow" panose="00000500000000000000" pitchFamily="2" charset="0"/>
            </a:endParaRPr>
          </a:p>
          <a:p>
            <a:pPr marL="0" indent="0">
              <a:lnSpc>
                <a:spcPct val="100000"/>
              </a:lnSpc>
              <a:buClr>
                <a:srgbClr val="007469"/>
              </a:buClr>
              <a:buNone/>
            </a:pPr>
            <a:r>
              <a:rPr lang="pt-PT" sz="2400" b="1" dirty="0">
                <a:solidFill>
                  <a:srgbClr val="009697"/>
                </a:solidFill>
                <a:latin typeface="Barlow" panose="00000500000000000000" pitchFamily="2" charset="0"/>
              </a:rPr>
              <a:t>1</a:t>
            </a:r>
            <a:r>
              <a:rPr lang="pt-PT" sz="2400" b="1" dirty="0">
                <a:solidFill>
                  <a:srgbClr val="007469"/>
                </a:solidFill>
                <a:latin typeface="Barlow" panose="00000500000000000000" pitchFamily="2" charset="0"/>
              </a:rPr>
              <a:t> </a:t>
            </a:r>
            <a:r>
              <a:rPr lang="pt-PT" sz="2400" dirty="0" err="1">
                <a:latin typeface="Barlow" panose="00000500000000000000" pitchFamily="2" charset="0"/>
              </a:rPr>
              <a:t>Multi-Sports</a:t>
            </a:r>
            <a:r>
              <a:rPr lang="pt-PT" sz="2400" dirty="0">
                <a:latin typeface="Barlow" panose="00000500000000000000" pitchFamily="2" charset="0"/>
              </a:rPr>
              <a:t> Hall</a:t>
            </a:r>
          </a:p>
          <a:p>
            <a:pPr marL="0" indent="0">
              <a:lnSpc>
                <a:spcPct val="100000"/>
              </a:lnSpc>
              <a:buClr>
                <a:srgbClr val="007469"/>
              </a:buClr>
              <a:buNone/>
            </a:pPr>
            <a:r>
              <a:rPr lang="pt-PT" sz="2400" b="1" dirty="0">
                <a:solidFill>
                  <a:srgbClr val="009697"/>
                </a:solidFill>
                <a:latin typeface="Barlow" panose="00000500000000000000" pitchFamily="2" charset="0"/>
              </a:rPr>
              <a:t>4</a:t>
            </a:r>
            <a:r>
              <a:rPr lang="pt-PT" sz="2400" b="1" dirty="0">
                <a:latin typeface="Barlow" panose="00000500000000000000" pitchFamily="2" charset="0"/>
              </a:rPr>
              <a:t> </a:t>
            </a:r>
            <a:r>
              <a:rPr lang="pt-PT" sz="2400" dirty="0" err="1">
                <a:latin typeface="Barlow" panose="00000500000000000000" pitchFamily="2" charset="0"/>
              </a:rPr>
              <a:t>Libraries</a:t>
            </a:r>
            <a:endParaRPr lang="pt-PT" sz="2400" dirty="0">
              <a:latin typeface="Barlow" panose="00000500000000000000" pitchFamily="2" charset="0"/>
            </a:endParaRPr>
          </a:p>
          <a:p>
            <a:pPr marL="0" indent="0">
              <a:lnSpc>
                <a:spcPct val="100000"/>
              </a:lnSpc>
              <a:buClr>
                <a:srgbClr val="007469"/>
              </a:buClr>
              <a:buNone/>
            </a:pPr>
            <a:r>
              <a:rPr lang="pt-PT" sz="2400" b="1" dirty="0">
                <a:solidFill>
                  <a:srgbClr val="009697"/>
                </a:solidFill>
                <a:latin typeface="Barlow" panose="00000500000000000000" pitchFamily="2" charset="0"/>
              </a:rPr>
              <a:t>9</a:t>
            </a:r>
            <a:r>
              <a:rPr lang="pt-PT" sz="2400" b="1" dirty="0">
                <a:latin typeface="Barlow" panose="00000500000000000000" pitchFamily="2" charset="0"/>
              </a:rPr>
              <a:t> </a:t>
            </a:r>
            <a:r>
              <a:rPr lang="pt-PT" sz="2400" dirty="0" err="1">
                <a:latin typeface="Barlow" panose="00000500000000000000" pitchFamily="2" charset="0"/>
              </a:rPr>
              <a:t>Auditoriums</a:t>
            </a:r>
            <a:endParaRPr lang="pt-PT" sz="2400" dirty="0">
              <a:latin typeface="Barlow" panose="00000500000000000000" pitchFamily="2" charset="0"/>
            </a:endParaRPr>
          </a:p>
          <a:p>
            <a:pPr marL="0" indent="0">
              <a:lnSpc>
                <a:spcPct val="100000"/>
              </a:lnSpc>
              <a:buClr>
                <a:srgbClr val="007469"/>
              </a:buClr>
              <a:buNone/>
            </a:pPr>
            <a:r>
              <a:rPr lang="pt-PT" sz="2400" b="1" dirty="0">
                <a:solidFill>
                  <a:srgbClr val="009697"/>
                </a:solidFill>
                <a:latin typeface="Barlow" panose="00000500000000000000" pitchFamily="2" charset="0"/>
              </a:rPr>
              <a:t>50</a:t>
            </a:r>
            <a:r>
              <a:rPr lang="pt-PT" sz="2400" b="1" dirty="0">
                <a:solidFill>
                  <a:srgbClr val="007469"/>
                </a:solidFill>
                <a:latin typeface="Barlow" panose="00000500000000000000" pitchFamily="2" charset="0"/>
              </a:rPr>
              <a:t> </a:t>
            </a:r>
            <a:r>
              <a:rPr lang="pt-PT" sz="2400" dirty="0" err="1">
                <a:latin typeface="Barlow" panose="00000500000000000000" pitchFamily="2" charset="0"/>
              </a:rPr>
              <a:t>Labs</a:t>
            </a:r>
            <a:endParaRPr lang="pt-PT" sz="2400" dirty="0">
              <a:latin typeface="Barlow" panose="00000500000000000000" pitchFamily="2" charset="0"/>
            </a:endParaRPr>
          </a:p>
          <a:p>
            <a:pPr marL="0" indent="0">
              <a:lnSpc>
                <a:spcPct val="100000"/>
              </a:lnSpc>
              <a:buClr>
                <a:srgbClr val="007469"/>
              </a:buClr>
              <a:buNone/>
            </a:pPr>
            <a:r>
              <a:rPr lang="pt-PT" sz="2400" b="1" dirty="0">
                <a:solidFill>
                  <a:srgbClr val="009697"/>
                </a:solidFill>
                <a:latin typeface="Barlow" panose="00000500000000000000" pitchFamily="2" charset="0"/>
              </a:rPr>
              <a:t>1</a:t>
            </a:r>
            <a:r>
              <a:rPr lang="pt-PT" sz="2400" b="1" dirty="0">
                <a:solidFill>
                  <a:srgbClr val="007469"/>
                </a:solidFill>
                <a:latin typeface="Barlow" panose="00000500000000000000" pitchFamily="2" charset="0"/>
              </a:rPr>
              <a:t> </a:t>
            </a:r>
            <a:r>
              <a:rPr lang="pt-PT" sz="2400" dirty="0">
                <a:latin typeface="Barlow" panose="00000500000000000000" pitchFamily="2" charset="0"/>
              </a:rPr>
              <a:t>Business </a:t>
            </a:r>
            <a:r>
              <a:rPr lang="pt-PT" sz="2400" dirty="0" err="1">
                <a:latin typeface="Barlow" panose="00000500000000000000" pitchFamily="2" charset="0"/>
              </a:rPr>
              <a:t>Idea</a:t>
            </a:r>
            <a:r>
              <a:rPr lang="pt-PT" sz="2400" dirty="0">
                <a:latin typeface="Barlow" panose="00000500000000000000" pitchFamily="2" charset="0"/>
              </a:rPr>
              <a:t> </a:t>
            </a:r>
            <a:r>
              <a:rPr lang="pt-PT" sz="2400" dirty="0" err="1">
                <a:latin typeface="Barlow" panose="00000500000000000000" pitchFamily="2" charset="0"/>
              </a:rPr>
              <a:t>Incubator</a:t>
            </a:r>
            <a:endParaRPr lang="pt-PT" sz="2400" dirty="0">
              <a:latin typeface="Barlow" panose="00000500000000000000" pitchFamily="2" charset="0"/>
            </a:endParaRPr>
          </a:p>
          <a:p>
            <a:pPr marL="0" indent="0">
              <a:lnSpc>
                <a:spcPct val="100000"/>
              </a:lnSpc>
              <a:buClr>
                <a:srgbClr val="007469"/>
              </a:buClr>
              <a:buNone/>
            </a:pPr>
            <a:r>
              <a:rPr lang="pt-PT" sz="2400" b="1" dirty="0">
                <a:solidFill>
                  <a:srgbClr val="009697"/>
                </a:solidFill>
                <a:latin typeface="Barlow" panose="00000500000000000000" pitchFamily="2" charset="0"/>
              </a:rPr>
              <a:t>1</a:t>
            </a:r>
            <a:r>
              <a:rPr lang="pt-PT" sz="2400" dirty="0">
                <a:latin typeface="Barlow" panose="00000500000000000000" pitchFamily="2" charset="0"/>
              </a:rPr>
              <a:t> </a:t>
            </a:r>
            <a:r>
              <a:rPr lang="en-US" sz="2400" dirty="0">
                <a:latin typeface="Barlow" panose="00000500000000000000" pitchFamily="2" charset="0"/>
              </a:rPr>
              <a:t>of the most beautiful bays in the world</a:t>
            </a:r>
            <a:endParaRPr lang="pt-PT" sz="2000" dirty="0">
              <a:latin typeface="Barlow" panose="00000500000000000000" pitchFamily="2" charset="0"/>
            </a:endParaRPr>
          </a:p>
        </p:txBody>
      </p:sp>
      <p:sp>
        <p:nvSpPr>
          <p:cNvPr id="5" name="TextBox 4"/>
          <p:cNvSpPr txBox="1"/>
          <p:nvPr/>
        </p:nvSpPr>
        <p:spPr>
          <a:xfrm>
            <a:off x="463640" y="618186"/>
            <a:ext cx="8795974" cy="830997"/>
          </a:xfrm>
          <a:prstGeom prst="rect">
            <a:avLst/>
          </a:prstGeom>
          <a:noFill/>
        </p:spPr>
        <p:txBody>
          <a:bodyPr wrap="square" rtlCol="0">
            <a:spAutoFit/>
          </a:bodyPr>
          <a:lstStyle/>
          <a:p>
            <a:pPr lvl="0">
              <a:defRPr/>
            </a:pPr>
            <a:r>
              <a:rPr lang="pt-PT" sz="4800" b="1" dirty="0">
                <a:solidFill>
                  <a:prstClr val="white"/>
                </a:solidFill>
                <a:effectLst>
                  <a:outerShdw blurRad="38100" dist="38100" dir="2700000" algn="tl">
                    <a:srgbClr val="000000">
                      <a:alpha val="43137"/>
                    </a:srgbClr>
                  </a:outerShdw>
                </a:effectLst>
                <a:latin typeface="Barlow" panose="00000500000000000000" pitchFamily="2" charset="0"/>
              </a:rPr>
              <a:t>CAMPUS OF KNOWLEDGE</a:t>
            </a:r>
            <a:endParaRPr kumimoji="0" lang="pt-PT" sz="4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Barlow" panose="00000500000000000000" pitchFamily="2" charset="0"/>
            </a:endParaRPr>
          </a:p>
        </p:txBody>
      </p:sp>
      <p:sp>
        <p:nvSpPr>
          <p:cNvPr id="8" name="Rectangle 7"/>
          <p:cNvSpPr/>
          <p:nvPr/>
        </p:nvSpPr>
        <p:spPr>
          <a:xfrm>
            <a:off x="10731062" y="144506"/>
            <a:ext cx="1460938"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1200" cap="none" spc="0" normalizeH="0" baseline="0" noProof="0">
              <a:ln>
                <a:noFill/>
              </a:ln>
              <a:solidFill>
                <a:prstClr val="white"/>
              </a:solidFill>
              <a:effectLst/>
              <a:uLnTx/>
              <a:uFillTx/>
              <a:latin typeface="Barlow" panose="00000500000000000000" pitchFamily="2" charset="0"/>
            </a:endParaRPr>
          </a:p>
        </p:txBody>
      </p:sp>
      <p:sp>
        <p:nvSpPr>
          <p:cNvPr id="9" name="TextBox 8"/>
          <p:cNvSpPr txBox="1"/>
          <p:nvPr/>
        </p:nvSpPr>
        <p:spPr>
          <a:xfrm>
            <a:off x="10731062" y="159895"/>
            <a:ext cx="146093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1" i="0" u="none" strike="noStrike" kern="1200" cap="none" spc="0" normalizeH="0" baseline="0" noProof="0" dirty="0">
                <a:ln>
                  <a:noFill/>
                </a:ln>
                <a:solidFill>
                  <a:srgbClr val="009697"/>
                </a:solidFill>
                <a:effectLst/>
                <a:uLnTx/>
                <a:uFillTx/>
                <a:latin typeface="Barlow" panose="00000500000000000000" pitchFamily="2" charset="0"/>
              </a:rPr>
              <a:t>STUDY</a:t>
            </a:r>
          </a:p>
        </p:txBody>
      </p:sp>
      <p:sp>
        <p:nvSpPr>
          <p:cNvPr id="7" name="Retângulo 6"/>
          <p:cNvSpPr/>
          <p:nvPr/>
        </p:nvSpPr>
        <p:spPr>
          <a:xfrm>
            <a:off x="463640" y="6403386"/>
            <a:ext cx="11090786" cy="307777"/>
          </a:xfrm>
          <a:prstGeom prst="rect">
            <a:avLst/>
          </a:prstGeom>
        </p:spPr>
        <p:txBody>
          <a:bodyPr wrap="square">
            <a:spAutoFit/>
          </a:bodyPr>
          <a:lstStyle/>
          <a:p>
            <a:r>
              <a:rPr lang="pt-PT" sz="1400" dirty="0">
                <a:solidFill>
                  <a:srgbClr val="009697"/>
                </a:solidFill>
                <a:latin typeface="Barlow" panose="00000500000000000000" pitchFamily="2" charset="0"/>
              </a:rPr>
              <a:t>*</a:t>
            </a:r>
            <a:r>
              <a:rPr lang="pt-PT" sz="1400" dirty="0">
                <a:latin typeface="Barlow" panose="00000500000000000000" pitchFamily="2" charset="0"/>
              </a:rPr>
              <a:t> </a:t>
            </a:r>
            <a:r>
              <a:rPr lang="en-US" sz="1400" dirty="0">
                <a:latin typeface="Barlow" panose="00000500000000000000" pitchFamily="2" charset="0"/>
              </a:rPr>
              <a:t>Residences in Barreiro and Sines will be available by 2026</a:t>
            </a:r>
            <a:r>
              <a:rPr lang="pt-PT" sz="1400" dirty="0">
                <a:latin typeface="Barlow" panose="00000500000000000000" pitchFamily="2" charset="0"/>
              </a:rPr>
              <a:t>.</a:t>
            </a:r>
          </a:p>
        </p:txBody>
      </p:sp>
      <p:sp>
        <p:nvSpPr>
          <p:cNvPr id="11" name="TextBox 10"/>
          <p:cNvSpPr txBox="1"/>
          <p:nvPr/>
        </p:nvSpPr>
        <p:spPr>
          <a:xfrm>
            <a:off x="7757963" y="3190495"/>
            <a:ext cx="4131260" cy="2308324"/>
          </a:xfrm>
          <a:prstGeom prst="rect">
            <a:avLst/>
          </a:prstGeom>
          <a:noFill/>
        </p:spPr>
        <p:txBody>
          <a:bodyPr wrap="square" rtlCol="0">
            <a:spAutoFit/>
          </a:bodyPr>
          <a:lstStyle/>
          <a:p>
            <a:pPr algn="ctr"/>
            <a:r>
              <a:rPr lang="pt-PT" sz="6000" b="1" i="1" dirty="0">
                <a:solidFill>
                  <a:srgbClr val="009697"/>
                </a:solidFill>
                <a:effectLst>
                  <a:outerShdw blurRad="38100" dist="38100" dir="2700000" algn="tl">
                    <a:srgbClr val="000000">
                      <a:alpha val="43137"/>
                    </a:srgbClr>
                  </a:outerShdw>
                </a:effectLst>
                <a:latin typeface="Barlow" panose="00000500000000000000" pitchFamily="2" charset="0"/>
              </a:rPr>
              <a:t>58M €</a:t>
            </a:r>
          </a:p>
          <a:p>
            <a:pPr algn="ctr"/>
            <a:r>
              <a:rPr lang="en-US" sz="2800" b="1" i="1" dirty="0">
                <a:effectLst>
                  <a:outerShdw blurRad="38100" dist="38100" dir="2700000" algn="tl">
                    <a:srgbClr val="000000">
                      <a:alpha val="43137"/>
                    </a:srgbClr>
                  </a:outerShdw>
                </a:effectLst>
                <a:latin typeface="Barlow" panose="00000500000000000000" pitchFamily="2" charset="0"/>
              </a:rPr>
              <a:t>Annual impact of Politécnico de Setúbal on local economy</a:t>
            </a:r>
            <a:endParaRPr lang="pt-PT" sz="2800" b="1" i="1" dirty="0">
              <a:effectLst>
                <a:outerShdw blurRad="38100" dist="38100" dir="2700000" algn="tl">
                  <a:srgbClr val="000000">
                    <a:alpha val="43137"/>
                  </a:srgbClr>
                </a:outerShdw>
              </a:effectLst>
              <a:latin typeface="Barlow" panose="00000500000000000000" pitchFamily="2" charset="0"/>
            </a:endParaRPr>
          </a:p>
        </p:txBody>
      </p:sp>
    </p:spTree>
    <p:extLst>
      <p:ext uri="{BB962C8B-B14F-4D97-AF65-F5344CB8AC3E}">
        <p14:creationId xmlns:p14="http://schemas.microsoft.com/office/powerpoint/2010/main" val="40608711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3131" y="3039000"/>
            <a:ext cx="5469736" cy="364557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Marcador de Posição de Conteúdo 2"/>
          <p:cNvSpPr>
            <a:spLocks noGrp="1"/>
          </p:cNvSpPr>
          <p:nvPr>
            <p:ph idx="1"/>
          </p:nvPr>
        </p:nvSpPr>
        <p:spPr>
          <a:xfrm>
            <a:off x="6642537" y="689122"/>
            <a:ext cx="5213131" cy="5995457"/>
          </a:xfrm>
        </p:spPr>
        <p:txBody>
          <a:bodyPr>
            <a:noAutofit/>
          </a:bodyPr>
          <a:lstStyle/>
          <a:p>
            <a:pPr marL="0" indent="0">
              <a:lnSpc>
                <a:spcPct val="100000"/>
              </a:lnSpc>
              <a:buNone/>
            </a:pPr>
            <a:r>
              <a:rPr lang="pt-PT" b="1" dirty="0">
                <a:solidFill>
                  <a:srgbClr val="009697"/>
                </a:solidFill>
                <a:latin typeface="Barlow" panose="00000500000000000000" pitchFamily="2" charset="0"/>
              </a:rPr>
              <a:t>WHY?</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b="1" dirty="0">
                <a:latin typeface="Barlow" panose="00000500000000000000" pitchFamily="2" charset="0"/>
              </a:rPr>
              <a:t>Courses developed together</a:t>
            </a:r>
            <a:br>
              <a:rPr lang="en-US" sz="2400" b="1" dirty="0">
                <a:latin typeface="Barlow" panose="00000500000000000000" pitchFamily="2" charset="0"/>
              </a:rPr>
            </a:br>
            <a:r>
              <a:rPr lang="en-US" sz="2400" b="1" dirty="0">
                <a:latin typeface="Barlow" panose="00000500000000000000" pitchFamily="2" charset="0"/>
              </a:rPr>
              <a:t>  with the </a:t>
            </a:r>
            <a:r>
              <a:rPr lang="en-US" sz="2400" b="1" dirty="0" err="1">
                <a:latin typeface="Barlow" panose="00000500000000000000" pitchFamily="2" charset="0"/>
              </a:rPr>
              <a:t>labour</a:t>
            </a:r>
            <a:r>
              <a:rPr lang="en-US" sz="2400" b="1" dirty="0">
                <a:latin typeface="Barlow" panose="00000500000000000000" pitchFamily="2" charset="0"/>
              </a:rPr>
              <a:t> market</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b="1" dirty="0">
                <a:latin typeface="Barlow" panose="00000500000000000000" pitchFamily="2" charset="0"/>
              </a:rPr>
              <a:t>Internships incorporated into the</a:t>
            </a:r>
            <a:br>
              <a:rPr lang="en-US" sz="2400" b="1" dirty="0">
                <a:latin typeface="Barlow" panose="00000500000000000000" pitchFamily="2" charset="0"/>
              </a:rPr>
            </a:br>
            <a:r>
              <a:rPr lang="en-US" sz="2400" b="1" dirty="0">
                <a:latin typeface="Barlow" panose="00000500000000000000" pitchFamily="2" charset="0"/>
              </a:rPr>
              <a:t>  courses</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b="1" dirty="0">
                <a:latin typeface="Barlow" panose="00000500000000000000" pitchFamily="2" charset="0"/>
              </a:rPr>
              <a:t>Learning based on real</a:t>
            </a:r>
            <a:br>
              <a:rPr lang="en-US" sz="2400" b="1" dirty="0">
                <a:latin typeface="Barlow" panose="00000500000000000000" pitchFamily="2" charset="0"/>
              </a:rPr>
            </a:br>
            <a:r>
              <a:rPr lang="en-US" sz="2400" b="1" dirty="0">
                <a:latin typeface="Barlow" panose="00000500000000000000" pitchFamily="2" charset="0"/>
              </a:rPr>
              <a:t>  challenges </a:t>
            </a:r>
            <a:r>
              <a:rPr lang="pt-PT" sz="1600" dirty="0">
                <a:latin typeface="Barlow" panose="00000500000000000000" pitchFamily="2" charset="0"/>
              </a:rPr>
              <a:t>(Project-</a:t>
            </a:r>
            <a:r>
              <a:rPr lang="pt-PT" sz="1600" dirty="0" err="1">
                <a:latin typeface="Barlow" panose="00000500000000000000" pitchFamily="2" charset="0"/>
              </a:rPr>
              <a:t>Based</a:t>
            </a:r>
            <a:r>
              <a:rPr lang="pt-PT" sz="1600" dirty="0">
                <a:latin typeface="Barlow" panose="00000500000000000000" pitchFamily="2" charset="0"/>
              </a:rPr>
              <a:t> </a:t>
            </a:r>
            <a:r>
              <a:rPr lang="pt-PT" sz="1600" dirty="0" err="1">
                <a:latin typeface="Barlow" panose="00000500000000000000" pitchFamily="2" charset="0"/>
              </a:rPr>
              <a:t>Learning</a:t>
            </a:r>
            <a:r>
              <a:rPr lang="pt-PT" sz="1600" dirty="0">
                <a:latin typeface="Barlow" panose="00000500000000000000" pitchFamily="2" charset="0"/>
              </a:rPr>
              <a:t>)</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err="1">
                <a:latin typeface="Barlow" panose="00000500000000000000" pitchFamily="2" charset="0"/>
              </a:rPr>
              <a:t>Employment</a:t>
            </a:r>
            <a:r>
              <a:rPr lang="pt-PT" sz="2400" b="1" dirty="0">
                <a:latin typeface="Barlow" panose="00000500000000000000" pitchFamily="2" charset="0"/>
              </a:rPr>
              <a:t> </a:t>
            </a:r>
            <a:r>
              <a:rPr lang="pt-PT" sz="2400" b="1" dirty="0" err="1">
                <a:latin typeface="Barlow" panose="00000500000000000000" pitchFamily="2" charset="0"/>
              </a:rPr>
              <a:t>Week</a:t>
            </a:r>
            <a:endParaRPr lang="pt-PT" sz="2400" b="1" dirty="0">
              <a:latin typeface="Barlow" panose="00000500000000000000" pitchFamily="2" charset="0"/>
            </a:endParaRP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b="1" dirty="0">
                <a:latin typeface="Barlow" panose="00000500000000000000" pitchFamily="2" charset="0"/>
              </a:rPr>
              <a:t>Career development workshops</a:t>
            </a:r>
            <a:br>
              <a:rPr lang="en-US" sz="2400" b="1" dirty="0">
                <a:latin typeface="Barlow" panose="00000500000000000000" pitchFamily="2" charset="0"/>
              </a:rPr>
            </a:br>
            <a:r>
              <a:rPr lang="en-US" sz="2400" b="1" dirty="0">
                <a:latin typeface="Barlow" panose="00000500000000000000" pitchFamily="2" charset="0"/>
              </a:rPr>
              <a:t>  and seminars</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err="1">
                <a:latin typeface="Barlow" panose="00000500000000000000" pitchFamily="2" charset="0"/>
              </a:rPr>
              <a:t>Passport</a:t>
            </a:r>
            <a:r>
              <a:rPr lang="pt-PT" sz="2400" b="1" dirty="0">
                <a:latin typeface="Barlow" panose="00000500000000000000" pitchFamily="2" charset="0"/>
              </a:rPr>
              <a:t> to </a:t>
            </a:r>
            <a:r>
              <a:rPr lang="pt-PT" sz="2400" b="1" dirty="0" err="1">
                <a:latin typeface="Barlow" panose="00000500000000000000" pitchFamily="2" charset="0"/>
              </a:rPr>
              <a:t>Employment</a:t>
            </a:r>
            <a:endParaRPr lang="pt-PT" sz="2400" b="1" dirty="0">
              <a:latin typeface="Barlow" panose="00000500000000000000" pitchFamily="2" charset="0"/>
            </a:endParaRP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err="1">
                <a:latin typeface="Barlow" panose="00000500000000000000" pitchFamily="2" charset="0"/>
              </a:rPr>
              <a:t>Mentoring</a:t>
            </a:r>
            <a:r>
              <a:rPr lang="pt-PT" sz="2400" b="1" dirty="0">
                <a:latin typeface="Barlow" panose="00000500000000000000" pitchFamily="2" charset="0"/>
              </a:rPr>
              <a:t> | </a:t>
            </a:r>
            <a:r>
              <a:rPr lang="pt-PT" sz="2400" b="1" dirty="0" err="1">
                <a:latin typeface="Barlow" panose="00000500000000000000" pitchFamily="2" charset="0"/>
              </a:rPr>
              <a:t>Alumni</a:t>
            </a:r>
            <a:r>
              <a:rPr lang="pt-PT" sz="2400" b="1" dirty="0">
                <a:latin typeface="Barlow" panose="00000500000000000000" pitchFamily="2" charset="0"/>
              </a:rPr>
              <a:t> &amp; </a:t>
            </a:r>
            <a:r>
              <a:rPr lang="pt-PT" sz="2400" b="1" dirty="0" err="1">
                <a:latin typeface="Barlow" panose="00000500000000000000" pitchFamily="2" charset="0"/>
              </a:rPr>
              <a:t>other</a:t>
            </a:r>
            <a:br>
              <a:rPr lang="pt-PT" sz="2400" b="1" dirty="0">
                <a:latin typeface="Barlow" panose="00000500000000000000" pitchFamily="2" charset="0"/>
              </a:rPr>
            </a:br>
            <a:r>
              <a:rPr lang="pt-PT" sz="2400" b="1" dirty="0">
                <a:latin typeface="Barlow" panose="00000500000000000000" pitchFamily="2" charset="0"/>
              </a:rPr>
              <a:t>  </a:t>
            </a:r>
            <a:r>
              <a:rPr lang="pt-PT" sz="2400" b="1" dirty="0" err="1">
                <a:latin typeface="Barlow" panose="00000500000000000000" pitchFamily="2" charset="0"/>
              </a:rPr>
              <a:t>Students</a:t>
            </a:r>
            <a:endParaRPr lang="pt-PT" sz="2400" dirty="0">
              <a:latin typeface="Barlow" panose="00000500000000000000" pitchFamily="2" charset="0"/>
            </a:endParaRPr>
          </a:p>
        </p:txBody>
      </p:sp>
      <p:sp>
        <p:nvSpPr>
          <p:cNvPr id="7" name="TextBox 6"/>
          <p:cNvSpPr txBox="1"/>
          <p:nvPr/>
        </p:nvSpPr>
        <p:spPr>
          <a:xfrm>
            <a:off x="0" y="505586"/>
            <a:ext cx="6095999" cy="2308324"/>
          </a:xfrm>
          <a:prstGeom prst="rect">
            <a:avLst/>
          </a:prstGeom>
          <a:noFill/>
        </p:spPr>
        <p:txBody>
          <a:bodyPr wrap="square" rtlCol="0">
            <a:spAutoFit/>
          </a:bodyPr>
          <a:lstStyle/>
          <a:p>
            <a:pPr lvl="0" algn="ctr">
              <a:defRPr/>
            </a:pPr>
            <a:r>
              <a:rPr lang="en-US" sz="4800" b="1">
                <a:solidFill>
                  <a:prstClr val="white"/>
                </a:solidFill>
                <a:effectLst>
                  <a:outerShdw blurRad="38100" dist="38100" dir="2700000" algn="tl">
                    <a:srgbClr val="000000">
                      <a:alpha val="43137"/>
                    </a:srgbClr>
                  </a:outerShdw>
                </a:effectLst>
                <a:latin typeface="Barlow" panose="00000500000000000000" pitchFamily="2" charset="0"/>
              </a:rPr>
              <a:t>AT THE TOP OF EMPLOYABILITY</a:t>
            </a:r>
          </a:p>
          <a:p>
            <a:pPr lvl="0" algn="ctr">
              <a:defRPr/>
            </a:pPr>
            <a:r>
              <a:rPr lang="en-US" sz="4800" b="1" dirty="0">
                <a:solidFill>
                  <a:prstClr val="white"/>
                </a:solidFill>
                <a:effectLst>
                  <a:outerShdw blurRad="38100" dist="38100" dir="2700000" algn="tl">
                    <a:srgbClr val="000000">
                      <a:alpha val="43137"/>
                    </a:srgbClr>
                  </a:outerShdw>
                </a:effectLst>
                <a:latin typeface="Barlow" panose="00000500000000000000" pitchFamily="2" charset="0"/>
              </a:rPr>
              <a:t>IN </a:t>
            </a:r>
            <a:r>
              <a:rPr lang="pt-PT" sz="4800" b="1" noProof="0">
                <a:solidFill>
                  <a:prstClr val="white"/>
                </a:solidFill>
                <a:effectLst>
                  <a:outerShdw blurRad="38100" dist="38100" dir="2700000" algn="tl">
                    <a:srgbClr val="000000">
                      <a:alpha val="43137"/>
                    </a:srgbClr>
                  </a:outerShdw>
                </a:effectLst>
                <a:latin typeface="Barlow" panose="00000500000000000000" pitchFamily="2" charset="0"/>
              </a:rPr>
              <a:t>PORTUGAL</a:t>
            </a:r>
            <a:endParaRPr kumimoji="0" lang="pt-PT" sz="4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Barlow" panose="00000500000000000000" pitchFamily="2" charset="0"/>
            </a:endParaRPr>
          </a:p>
        </p:txBody>
      </p:sp>
      <p:sp>
        <p:nvSpPr>
          <p:cNvPr id="10" name="Rectangle 9"/>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1" name="TextBox 10"/>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STUDY</a:t>
            </a:r>
          </a:p>
        </p:txBody>
      </p:sp>
    </p:spTree>
    <p:extLst>
      <p:ext uri="{BB962C8B-B14F-4D97-AF65-F5344CB8AC3E}">
        <p14:creationId xmlns:p14="http://schemas.microsoft.com/office/powerpoint/2010/main" val="32982154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40" y="2228672"/>
            <a:ext cx="11213353" cy="2400657"/>
          </a:xfrm>
          <a:prstGeom prst="rect">
            <a:avLst/>
          </a:prstGeom>
          <a:noFill/>
        </p:spPr>
        <p:txBody>
          <a:bodyPr wrap="square" rtlCol="0">
            <a:spAutoFit/>
          </a:bodyPr>
          <a:lstStyle/>
          <a:p>
            <a:pPr lvl="0">
              <a:defRPr/>
            </a:pPr>
            <a:r>
              <a:rPr lang="pt-PT" sz="8800" b="1" dirty="0">
                <a:solidFill>
                  <a:prstClr val="white"/>
                </a:solidFill>
                <a:effectLst>
                  <a:outerShdw blurRad="38100" dist="38100" dir="2700000" algn="tl">
                    <a:srgbClr val="000000">
                      <a:alpha val="43137"/>
                    </a:srgbClr>
                  </a:outerShdw>
                </a:effectLst>
                <a:latin typeface="Barlow" panose="00000500000000000000" pitchFamily="2" charset="0"/>
              </a:rPr>
              <a:t>INNOVATE</a:t>
            </a:r>
          </a:p>
          <a:p>
            <a:pPr lvl="0">
              <a:defRPr/>
            </a:pPr>
            <a:r>
              <a:rPr lang="pt-PT" sz="6200" b="1" dirty="0">
                <a:solidFill>
                  <a:prstClr val="white"/>
                </a:solidFill>
                <a:latin typeface="Barlow" panose="00000500000000000000" pitchFamily="2" charset="0"/>
              </a:rPr>
              <a:t>AT</a:t>
            </a:r>
            <a:r>
              <a:rPr kumimoji="0" lang="pt-PT" sz="6200" b="1" i="0" u="none" strike="noStrike" kern="1200" cap="none" spc="0" normalizeH="0" baseline="0" noProof="0" dirty="0">
                <a:ln>
                  <a:noFill/>
                </a:ln>
                <a:solidFill>
                  <a:prstClr val="white"/>
                </a:solidFill>
                <a:effectLst/>
                <a:uLnTx/>
                <a:uFillTx/>
                <a:latin typeface="Barlow" panose="00000500000000000000" pitchFamily="2" charset="0"/>
              </a:rPr>
              <a:t> POLITÉCNICO DE SETÚBAL</a:t>
            </a:r>
          </a:p>
        </p:txBody>
      </p:sp>
    </p:spTree>
    <p:extLst>
      <p:ext uri="{BB962C8B-B14F-4D97-AF65-F5344CB8AC3E}">
        <p14:creationId xmlns:p14="http://schemas.microsoft.com/office/powerpoint/2010/main" val="9712912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1879"/>
          <a:stretch/>
        </p:blipFill>
        <p:spPr>
          <a:xfrm>
            <a:off x="552108" y="183853"/>
            <a:ext cx="4185228" cy="3137247"/>
          </a:xfrm>
          <a:prstGeom prst="rect">
            <a:avLst/>
          </a:prstGeom>
        </p:spPr>
      </p:pic>
      <p:sp>
        <p:nvSpPr>
          <p:cNvPr id="10" name="Rectangle 9"/>
          <p:cNvSpPr/>
          <p:nvPr/>
        </p:nvSpPr>
        <p:spPr>
          <a:xfrm>
            <a:off x="552111" y="171204"/>
            <a:ext cx="4185226" cy="3162547"/>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1200" cap="none" spc="0" normalizeH="0" baseline="0" noProof="0">
              <a:ln>
                <a:noFill/>
              </a:ln>
              <a:solidFill>
                <a:prstClr val="white"/>
              </a:solidFill>
              <a:effectLst/>
              <a:uLnTx/>
              <a:uFillTx/>
              <a:latin typeface="Barlow" panose="00000500000000000000" pitchFamily="2" charset="0"/>
            </a:endParaRPr>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7038" r="3848"/>
          <a:stretch/>
        </p:blipFill>
        <p:spPr>
          <a:xfrm>
            <a:off x="552109" y="3504954"/>
            <a:ext cx="4185227" cy="3137247"/>
          </a:xfrm>
          <a:prstGeom prst="rect">
            <a:avLst/>
          </a:prstGeom>
        </p:spPr>
      </p:pic>
      <p:sp>
        <p:nvSpPr>
          <p:cNvPr id="11" name="Rectangle 10"/>
          <p:cNvSpPr/>
          <p:nvPr/>
        </p:nvSpPr>
        <p:spPr>
          <a:xfrm>
            <a:off x="552110" y="3504955"/>
            <a:ext cx="4185226" cy="3137247"/>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1200" cap="none" spc="0" normalizeH="0" baseline="0" noProof="0">
              <a:ln>
                <a:noFill/>
              </a:ln>
              <a:solidFill>
                <a:prstClr val="white"/>
              </a:solidFill>
              <a:effectLst/>
              <a:uLnTx/>
              <a:uFillTx/>
              <a:latin typeface="Barlow" panose="00000500000000000000" pitchFamily="2" charset="0"/>
            </a:endParaRPr>
          </a:p>
        </p:txBody>
      </p:sp>
      <p:sp>
        <p:nvSpPr>
          <p:cNvPr id="7" name="TextBox 6"/>
          <p:cNvSpPr txBox="1"/>
          <p:nvPr/>
        </p:nvSpPr>
        <p:spPr>
          <a:xfrm>
            <a:off x="5345721" y="838903"/>
            <a:ext cx="6846277" cy="1569660"/>
          </a:xfrm>
          <a:prstGeom prst="rect">
            <a:avLst/>
          </a:prstGeom>
          <a:noFill/>
        </p:spPr>
        <p:txBody>
          <a:bodyPr wrap="square" rtlCol="0">
            <a:spAutoFit/>
          </a:bodyPr>
          <a:lstStyle/>
          <a:p>
            <a:pPr lvl="0">
              <a:defRPr/>
            </a:pPr>
            <a:r>
              <a:rPr lang="pt-PT" sz="4800" b="1" dirty="0">
                <a:solidFill>
                  <a:srgbClr val="009697"/>
                </a:solidFill>
                <a:effectLst>
                  <a:outerShdw blurRad="38100" dist="38100" dir="2700000" algn="tl">
                    <a:srgbClr val="000000">
                      <a:alpha val="43137"/>
                    </a:srgbClr>
                  </a:outerShdw>
                </a:effectLst>
                <a:latin typeface="Barlow" panose="00000500000000000000" pitchFamily="2" charset="0"/>
              </a:rPr>
              <a:t>RESEARCH AND ENTREPRENEURSHIP</a:t>
            </a:r>
            <a:endParaRPr kumimoji="0" lang="pt-PT" sz="3600" b="1" i="1" u="none" strike="noStrike" kern="1200" cap="none" spc="0" normalizeH="0" baseline="0" noProof="0" dirty="0">
              <a:ln>
                <a:noFill/>
              </a:ln>
              <a:solidFill>
                <a:srgbClr val="009697"/>
              </a:solidFill>
              <a:effectLst>
                <a:outerShdw blurRad="38100" dist="38100" dir="2700000" algn="tl">
                  <a:srgbClr val="000000">
                    <a:alpha val="43137"/>
                  </a:srgbClr>
                </a:outerShdw>
              </a:effectLst>
              <a:uLnTx/>
              <a:uFillTx/>
              <a:latin typeface="Barlow" panose="00000500000000000000" pitchFamily="2" charset="0"/>
            </a:endParaRPr>
          </a:p>
        </p:txBody>
      </p:sp>
      <p:sp>
        <p:nvSpPr>
          <p:cNvPr id="8" name="Marcador de Posição de Conteúdo 2"/>
          <p:cNvSpPr>
            <a:spLocks noGrp="1"/>
          </p:cNvSpPr>
          <p:nvPr>
            <p:ph idx="1"/>
          </p:nvPr>
        </p:nvSpPr>
        <p:spPr>
          <a:xfrm>
            <a:off x="5345722" y="2611429"/>
            <a:ext cx="6846277" cy="4030771"/>
          </a:xfrm>
        </p:spPr>
        <p:txBody>
          <a:bodyPr>
            <a:normAutofit fontScale="85000" lnSpcReduction="20000"/>
          </a:bodyPr>
          <a:lstStyle/>
          <a:p>
            <a:pPr marL="0" indent="0">
              <a:lnSpc>
                <a:spcPct val="110000"/>
              </a:lnSpc>
              <a:buNone/>
            </a:pPr>
            <a:r>
              <a:rPr lang="pt-PT" sz="3400" b="1" dirty="0" err="1">
                <a:latin typeface="Barlow" panose="00000500000000000000" pitchFamily="2" charset="0"/>
              </a:rPr>
              <a:t>Creating</a:t>
            </a:r>
            <a:r>
              <a:rPr lang="pt-PT" sz="3400" b="1" dirty="0">
                <a:latin typeface="Barlow" panose="00000500000000000000" pitchFamily="2" charset="0"/>
              </a:rPr>
              <a:t> </a:t>
            </a:r>
            <a:r>
              <a:rPr lang="pt-PT" sz="3400" b="1" dirty="0" err="1">
                <a:latin typeface="Barlow" panose="00000500000000000000" pitchFamily="2" charset="0"/>
              </a:rPr>
              <a:t>value</a:t>
            </a:r>
            <a:r>
              <a:rPr lang="pt-PT" sz="3400" b="1" dirty="0">
                <a:latin typeface="Barlow" panose="00000500000000000000" pitchFamily="2" charset="0"/>
              </a:rPr>
              <a:t> </a:t>
            </a:r>
            <a:r>
              <a:rPr lang="pt-PT" sz="3400" b="1" dirty="0" err="1">
                <a:latin typeface="Barlow" panose="00000500000000000000" pitchFamily="2" charset="0"/>
              </a:rPr>
              <a:t>through</a:t>
            </a:r>
            <a:r>
              <a:rPr lang="pt-PT" sz="3400" b="1" dirty="0">
                <a:latin typeface="Barlow" panose="00000500000000000000" pitchFamily="2" charset="0"/>
              </a:rPr>
              <a:t> research</a:t>
            </a:r>
          </a:p>
          <a:p>
            <a:pPr marL="0" indent="0">
              <a:lnSpc>
                <a:spcPct val="110000"/>
              </a:lnSpc>
              <a:buNone/>
            </a:pPr>
            <a:r>
              <a:rPr lang="pt-PT" sz="2300" b="1" dirty="0">
                <a:solidFill>
                  <a:srgbClr val="009697"/>
                </a:solidFill>
                <a:latin typeface="Barlow" panose="00000500000000000000" pitchFamily="2" charset="0"/>
              </a:rPr>
              <a:t>›</a:t>
            </a:r>
            <a:r>
              <a:rPr lang="pt-PT" sz="2300" b="1" dirty="0">
                <a:solidFill>
                  <a:srgbClr val="007469"/>
                </a:solidFill>
                <a:latin typeface="Barlow" panose="00000500000000000000" pitchFamily="2" charset="0"/>
              </a:rPr>
              <a:t> </a:t>
            </a:r>
            <a:r>
              <a:rPr lang="en-US" sz="2300" dirty="0">
                <a:latin typeface="Barlow" panose="00000500000000000000" pitchFamily="2" charset="0"/>
              </a:rPr>
              <a:t>Coordination and/or incorporation into national and</a:t>
            </a:r>
            <a:br>
              <a:rPr lang="en-US" sz="2300" dirty="0">
                <a:latin typeface="Barlow" panose="00000500000000000000" pitchFamily="2" charset="0"/>
              </a:rPr>
            </a:br>
            <a:r>
              <a:rPr lang="en-US" sz="2300" dirty="0">
                <a:latin typeface="Barlow" panose="00000500000000000000" pitchFamily="2" charset="0"/>
              </a:rPr>
              <a:t>  international projects</a:t>
            </a:r>
          </a:p>
          <a:p>
            <a:pPr marL="0" indent="0">
              <a:lnSpc>
                <a:spcPct val="110000"/>
              </a:lnSpc>
              <a:buNone/>
            </a:pPr>
            <a:r>
              <a:rPr lang="pt-PT" sz="2300" b="1" dirty="0">
                <a:solidFill>
                  <a:srgbClr val="009697"/>
                </a:solidFill>
                <a:latin typeface="Barlow" panose="00000500000000000000" pitchFamily="2" charset="0"/>
              </a:rPr>
              <a:t>›</a:t>
            </a:r>
            <a:r>
              <a:rPr lang="pt-PT" sz="2300" b="1" dirty="0">
                <a:solidFill>
                  <a:srgbClr val="007469"/>
                </a:solidFill>
                <a:latin typeface="Barlow" panose="00000500000000000000" pitchFamily="2" charset="0"/>
              </a:rPr>
              <a:t> </a:t>
            </a:r>
            <a:r>
              <a:rPr lang="pt-PT" sz="2300" dirty="0">
                <a:latin typeface="Barlow" panose="00000500000000000000" pitchFamily="2" charset="0"/>
              </a:rPr>
              <a:t>Research </a:t>
            </a:r>
            <a:r>
              <a:rPr lang="pt-PT" sz="2300" dirty="0" err="1">
                <a:latin typeface="Barlow" panose="00000500000000000000" pitchFamily="2" charset="0"/>
              </a:rPr>
              <a:t>Scholarships</a:t>
            </a:r>
            <a:r>
              <a:rPr lang="pt-PT" sz="2300" dirty="0">
                <a:latin typeface="Barlow" panose="00000500000000000000" pitchFamily="2" charset="0"/>
              </a:rPr>
              <a:t> </a:t>
            </a:r>
            <a:r>
              <a:rPr lang="pt-PT" sz="2300" dirty="0" err="1">
                <a:latin typeface="Barlow" panose="00000500000000000000" pitchFamily="2" charset="0"/>
              </a:rPr>
              <a:t>and</a:t>
            </a:r>
            <a:r>
              <a:rPr lang="pt-PT" sz="2300" dirty="0">
                <a:latin typeface="Barlow" panose="00000500000000000000" pitchFamily="2" charset="0"/>
              </a:rPr>
              <a:t> </a:t>
            </a:r>
            <a:r>
              <a:rPr lang="pt-PT" sz="2300" dirty="0" err="1">
                <a:latin typeface="Barlow" panose="00000500000000000000" pitchFamily="2" charset="0"/>
              </a:rPr>
              <a:t>Support</a:t>
            </a:r>
            <a:endParaRPr lang="pt-PT" sz="2300" dirty="0">
              <a:latin typeface="Barlow" panose="00000500000000000000" pitchFamily="2" charset="0"/>
            </a:endParaRPr>
          </a:p>
          <a:p>
            <a:pPr marL="0" indent="0">
              <a:lnSpc>
                <a:spcPct val="110000"/>
              </a:lnSpc>
              <a:buNone/>
            </a:pPr>
            <a:r>
              <a:rPr lang="pt-PT" sz="2300" b="1" dirty="0">
                <a:solidFill>
                  <a:srgbClr val="009697"/>
                </a:solidFill>
                <a:latin typeface="Barlow" panose="00000500000000000000" pitchFamily="2" charset="0"/>
              </a:rPr>
              <a:t>›</a:t>
            </a:r>
            <a:r>
              <a:rPr lang="pt-PT" sz="2300" b="1" dirty="0">
                <a:solidFill>
                  <a:srgbClr val="007469"/>
                </a:solidFill>
                <a:latin typeface="Barlow" panose="00000500000000000000" pitchFamily="2" charset="0"/>
              </a:rPr>
              <a:t> </a:t>
            </a:r>
            <a:r>
              <a:rPr lang="en-US" sz="2300" dirty="0">
                <a:latin typeface="Barlow" panose="00000500000000000000" pitchFamily="2" charset="0"/>
              </a:rPr>
              <a:t>Research </a:t>
            </a:r>
            <a:r>
              <a:rPr lang="en-US" sz="2300" dirty="0" err="1">
                <a:latin typeface="Barlow" panose="00000500000000000000" pitchFamily="2" charset="0"/>
              </a:rPr>
              <a:t>Centres</a:t>
            </a:r>
            <a:r>
              <a:rPr lang="en-US" sz="2300" dirty="0">
                <a:latin typeface="Barlow" panose="00000500000000000000" pitchFamily="2" charset="0"/>
              </a:rPr>
              <a:t> in various fields of knowledge</a:t>
            </a:r>
            <a:br>
              <a:rPr lang="pt-PT" sz="2400" dirty="0">
                <a:effectLst/>
                <a:latin typeface="Barlow" panose="00000500000000000000" pitchFamily="2" charset="0"/>
              </a:rPr>
            </a:br>
            <a:br>
              <a:rPr lang="pt-PT" sz="2400" dirty="0">
                <a:effectLst/>
                <a:latin typeface="Barlow" panose="00000500000000000000" pitchFamily="2" charset="0"/>
              </a:rPr>
            </a:br>
            <a:r>
              <a:rPr lang="pt-PT" sz="3400" b="1" dirty="0" err="1">
                <a:latin typeface="Barlow" panose="00000500000000000000" pitchFamily="2" charset="0"/>
              </a:rPr>
              <a:t>Encouraging</a:t>
            </a:r>
            <a:r>
              <a:rPr lang="pt-PT" sz="3400" b="1" dirty="0">
                <a:latin typeface="Barlow" panose="00000500000000000000" pitchFamily="2" charset="0"/>
              </a:rPr>
              <a:t> </a:t>
            </a:r>
            <a:r>
              <a:rPr lang="pt-PT" sz="3400" b="1" dirty="0" err="1">
                <a:latin typeface="Barlow" panose="00000500000000000000" pitchFamily="2" charset="0"/>
              </a:rPr>
              <a:t>an</a:t>
            </a:r>
            <a:r>
              <a:rPr lang="pt-PT" sz="3400" b="1" dirty="0">
                <a:latin typeface="Barlow" panose="00000500000000000000" pitchFamily="2" charset="0"/>
              </a:rPr>
              <a:t> </a:t>
            </a:r>
            <a:r>
              <a:rPr lang="pt-PT" sz="3400" b="1" dirty="0" err="1">
                <a:latin typeface="Barlow" panose="00000500000000000000" pitchFamily="2" charset="0"/>
              </a:rPr>
              <a:t>entrepreneurial</a:t>
            </a:r>
            <a:r>
              <a:rPr lang="pt-PT" sz="3400" b="1" dirty="0">
                <a:latin typeface="Barlow" panose="00000500000000000000" pitchFamily="2" charset="0"/>
              </a:rPr>
              <a:t> </a:t>
            </a:r>
            <a:r>
              <a:rPr lang="pt-PT" sz="3400" b="1" dirty="0" err="1">
                <a:latin typeface="Barlow" panose="00000500000000000000" pitchFamily="2" charset="0"/>
              </a:rPr>
              <a:t>culture</a:t>
            </a:r>
            <a:endParaRPr lang="pt-PT" sz="3400" b="1" dirty="0">
              <a:latin typeface="Barlow" panose="00000500000000000000" pitchFamily="2" charset="0"/>
            </a:endParaRPr>
          </a:p>
          <a:p>
            <a:pPr marL="0" indent="0">
              <a:lnSpc>
                <a:spcPct val="110000"/>
              </a:lnSpc>
              <a:buNone/>
            </a:pPr>
            <a:r>
              <a:rPr lang="pt-PT" sz="2300" b="1" dirty="0">
                <a:solidFill>
                  <a:srgbClr val="009697"/>
                </a:solidFill>
                <a:latin typeface="Barlow" panose="00000500000000000000" pitchFamily="2" charset="0"/>
              </a:rPr>
              <a:t>›</a:t>
            </a:r>
            <a:r>
              <a:rPr lang="pt-PT" sz="2300" b="1" dirty="0">
                <a:solidFill>
                  <a:srgbClr val="007469"/>
                </a:solidFill>
                <a:latin typeface="Barlow" panose="00000500000000000000" pitchFamily="2" charset="0"/>
              </a:rPr>
              <a:t> </a:t>
            </a:r>
            <a:r>
              <a:rPr lang="pt-PT" sz="2300" dirty="0" err="1">
                <a:effectLst/>
                <a:latin typeface="Barlow" panose="00000500000000000000" pitchFamily="2" charset="0"/>
              </a:rPr>
              <a:t>IPStartUp</a:t>
            </a:r>
            <a:r>
              <a:rPr lang="pt-PT" sz="2300" dirty="0">
                <a:effectLst/>
                <a:latin typeface="Barlow" panose="00000500000000000000" pitchFamily="2" charset="0"/>
              </a:rPr>
              <a:t> </a:t>
            </a:r>
            <a:r>
              <a:rPr lang="pt-PT" sz="2100" dirty="0">
                <a:latin typeface="Barlow" panose="00000500000000000000" pitchFamily="2" charset="0"/>
              </a:rPr>
              <a:t>(Business </a:t>
            </a:r>
            <a:r>
              <a:rPr lang="pt-PT" sz="2100" dirty="0" err="1">
                <a:latin typeface="Barlow" panose="00000500000000000000" pitchFamily="2" charset="0"/>
              </a:rPr>
              <a:t>Idea</a:t>
            </a:r>
            <a:r>
              <a:rPr lang="pt-PT" sz="2100" dirty="0">
                <a:latin typeface="Barlow" panose="00000500000000000000" pitchFamily="2" charset="0"/>
              </a:rPr>
              <a:t> </a:t>
            </a:r>
            <a:r>
              <a:rPr lang="pt-PT" sz="2100" dirty="0" err="1">
                <a:latin typeface="Barlow" panose="00000500000000000000" pitchFamily="2" charset="0"/>
              </a:rPr>
              <a:t>Incubator</a:t>
            </a:r>
            <a:r>
              <a:rPr lang="pt-PT" sz="2100" dirty="0">
                <a:latin typeface="Barlow" panose="00000500000000000000" pitchFamily="2" charset="0"/>
              </a:rPr>
              <a:t>)</a:t>
            </a:r>
          </a:p>
          <a:p>
            <a:pPr marL="0" indent="0">
              <a:lnSpc>
                <a:spcPct val="110000"/>
              </a:lnSpc>
              <a:buNone/>
            </a:pPr>
            <a:r>
              <a:rPr lang="pt-PT" sz="2300" b="1" dirty="0">
                <a:solidFill>
                  <a:srgbClr val="009697"/>
                </a:solidFill>
                <a:latin typeface="Barlow" panose="00000500000000000000" pitchFamily="2" charset="0"/>
              </a:rPr>
              <a:t>›</a:t>
            </a:r>
            <a:r>
              <a:rPr lang="pt-PT" sz="2300" b="1" dirty="0">
                <a:solidFill>
                  <a:srgbClr val="007469"/>
                </a:solidFill>
                <a:latin typeface="Barlow" panose="00000500000000000000" pitchFamily="2" charset="0"/>
              </a:rPr>
              <a:t> </a:t>
            </a:r>
            <a:r>
              <a:rPr lang="pt-PT" sz="2300" dirty="0" err="1">
                <a:latin typeface="Barlow" panose="00000500000000000000" pitchFamily="2" charset="0"/>
              </a:rPr>
              <a:t>Poliempreende</a:t>
            </a:r>
            <a:r>
              <a:rPr lang="pt-PT" sz="2300" dirty="0">
                <a:latin typeface="Barlow" panose="00000500000000000000" pitchFamily="2" charset="0"/>
              </a:rPr>
              <a:t> </a:t>
            </a:r>
            <a:r>
              <a:rPr lang="pt-PT" sz="2100" dirty="0">
                <a:latin typeface="Barlow" panose="00000500000000000000" pitchFamily="2" charset="0"/>
              </a:rPr>
              <a:t>(</a:t>
            </a:r>
            <a:r>
              <a:rPr lang="pt-PT" sz="2100" dirty="0" err="1">
                <a:latin typeface="Barlow" panose="00000500000000000000" pitchFamily="2" charset="0"/>
              </a:rPr>
              <a:t>National</a:t>
            </a:r>
            <a:r>
              <a:rPr lang="pt-PT" sz="2100" dirty="0">
                <a:latin typeface="Barlow" panose="00000500000000000000" pitchFamily="2" charset="0"/>
              </a:rPr>
              <a:t> Tender)</a:t>
            </a:r>
          </a:p>
          <a:p>
            <a:pPr marL="0" indent="0">
              <a:lnSpc>
                <a:spcPct val="110000"/>
              </a:lnSpc>
              <a:buNone/>
            </a:pPr>
            <a:r>
              <a:rPr lang="pt-PT" sz="2300" b="1" dirty="0">
                <a:solidFill>
                  <a:srgbClr val="009697"/>
                </a:solidFill>
                <a:latin typeface="Barlow" panose="00000500000000000000" pitchFamily="2" charset="0"/>
              </a:rPr>
              <a:t>›</a:t>
            </a:r>
            <a:r>
              <a:rPr lang="pt-PT" sz="2300" b="1" dirty="0">
                <a:solidFill>
                  <a:srgbClr val="007469"/>
                </a:solidFill>
                <a:latin typeface="Barlow" panose="00000500000000000000" pitchFamily="2" charset="0"/>
              </a:rPr>
              <a:t> </a:t>
            </a:r>
            <a:r>
              <a:rPr lang="en-US" sz="2300" dirty="0">
                <a:latin typeface="Barlow" panose="00000500000000000000" pitchFamily="2" charset="0"/>
              </a:rPr>
              <a:t>Course Unit included in the </a:t>
            </a:r>
            <a:r>
              <a:rPr lang="en-US" sz="2300" dirty="0" err="1">
                <a:latin typeface="Barlow" panose="00000500000000000000" pitchFamily="2" charset="0"/>
              </a:rPr>
              <a:t>programmes</a:t>
            </a:r>
            <a:endParaRPr lang="pt-PT" sz="2200" dirty="0">
              <a:latin typeface="Barlow" panose="00000500000000000000" pitchFamily="2" charset="0"/>
            </a:endParaRPr>
          </a:p>
        </p:txBody>
      </p:sp>
      <p:sp>
        <p:nvSpPr>
          <p:cNvPr id="14" name="Rectangle 13"/>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1200" cap="none" spc="0" normalizeH="0" baseline="0" noProof="0">
              <a:ln>
                <a:noFill/>
              </a:ln>
              <a:solidFill>
                <a:prstClr val="white"/>
              </a:solidFill>
              <a:effectLst/>
              <a:uLnTx/>
              <a:uFillTx/>
              <a:latin typeface="Barlow" panose="00000500000000000000" pitchFamily="2" charset="0"/>
            </a:endParaRPr>
          </a:p>
        </p:txBody>
      </p:sp>
      <p:sp>
        <p:nvSpPr>
          <p:cNvPr id="15" name="TextBox 14"/>
          <p:cNvSpPr txBox="1"/>
          <p:nvPr/>
        </p:nvSpPr>
        <p:spPr>
          <a:xfrm>
            <a:off x="10731062" y="159895"/>
            <a:ext cx="1460937" cy="369332"/>
          </a:xfrm>
          <a:prstGeom prst="rect">
            <a:avLst/>
          </a:prstGeom>
          <a:noFill/>
        </p:spPr>
        <p:txBody>
          <a:bodyPr wrap="square" rtlCol="0">
            <a:spAutoFit/>
          </a:bodyPr>
          <a:lstStyle/>
          <a:p>
            <a:pPr lvl="0" algn="ctr">
              <a:defRPr/>
            </a:pPr>
            <a:r>
              <a:rPr lang="pt-PT" b="1" dirty="0">
                <a:solidFill>
                  <a:prstClr val="white"/>
                </a:solidFill>
                <a:latin typeface="Barlow" panose="00000500000000000000" pitchFamily="2" charset="0"/>
              </a:rPr>
              <a:t>INNOVATE</a:t>
            </a:r>
            <a:endParaRPr kumimoji="0" lang="pt-PT" sz="1800" b="1" i="0" u="none" strike="noStrike" kern="1200" cap="none" spc="0" normalizeH="0" baseline="0" noProof="0" dirty="0">
              <a:ln>
                <a:noFill/>
              </a:ln>
              <a:solidFill>
                <a:prstClr val="white"/>
              </a:solidFill>
              <a:effectLst/>
              <a:uLnTx/>
              <a:uFillTx/>
              <a:latin typeface="Barlow" panose="00000500000000000000" pitchFamily="2" charset="0"/>
            </a:endParaRPr>
          </a:p>
        </p:txBody>
      </p:sp>
    </p:spTree>
    <p:extLst>
      <p:ext uri="{BB962C8B-B14F-4D97-AF65-F5344CB8AC3E}">
        <p14:creationId xmlns:p14="http://schemas.microsoft.com/office/powerpoint/2010/main" val="5350090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earing safety goggles&#10;&#10;Description automatically generated">
            <a:extLst>
              <a:ext uri="{FF2B5EF4-FFF2-40B4-BE49-F238E27FC236}">
                <a16:creationId xmlns:a16="http://schemas.microsoft.com/office/drawing/2014/main" id="{1DA5235B-62A7-347E-62FA-F60DB87CCEA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 b="15625"/>
          <a:stretch/>
        </p:blipFill>
        <p:spPr>
          <a:xfrm>
            <a:off x="0" y="-1"/>
            <a:ext cx="12192000" cy="6858001"/>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TextBox 11"/>
          <p:cNvSpPr txBox="1"/>
          <p:nvPr/>
        </p:nvSpPr>
        <p:spPr>
          <a:xfrm>
            <a:off x="436097" y="618186"/>
            <a:ext cx="4431323" cy="13542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41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Barlow" panose="00000500000000000000" pitchFamily="2" charset="0"/>
                <a:ea typeface="+mn-ea"/>
                <a:cs typeface="+mn-cs"/>
              </a:rPr>
              <a:t>RESEARCH</a:t>
            </a:r>
          </a:p>
          <a:p>
            <a:pPr marL="0" marR="0" lvl="0" indent="0" algn="ctr" defTabSz="914400" rtl="0" eaLnBrk="1" fontAlgn="auto" latinLnBrk="0" hangingPunct="1">
              <a:lnSpc>
                <a:spcPct val="100000"/>
              </a:lnSpc>
              <a:spcBef>
                <a:spcPts val="0"/>
              </a:spcBef>
              <a:spcAft>
                <a:spcPts val="0"/>
              </a:spcAft>
              <a:buClrTx/>
              <a:buSzTx/>
              <a:buFontTx/>
              <a:buNone/>
              <a:tabLst/>
              <a:defRPr/>
            </a:pPr>
            <a:r>
              <a:rPr lang="pt-PT" sz="4100" b="1" dirty="0">
                <a:solidFill>
                  <a:prstClr val="white"/>
                </a:solidFill>
                <a:effectLst>
                  <a:outerShdw blurRad="38100" dist="38100" dir="2700000" algn="tl">
                    <a:srgbClr val="000000">
                      <a:alpha val="43137"/>
                    </a:srgbClr>
                  </a:outerShdw>
                </a:effectLst>
                <a:latin typeface="Barlow" panose="00000500000000000000" pitchFamily="2" charset="0"/>
              </a:rPr>
              <a:t>CENTRES</a:t>
            </a:r>
            <a:endParaRPr kumimoji="0" lang="pt-PT" sz="41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Barlow" panose="00000500000000000000" pitchFamily="2" charset="0"/>
              <a:ea typeface="+mn-ea"/>
              <a:cs typeface="+mn-cs"/>
            </a:endParaRPr>
          </a:p>
        </p:txBody>
      </p:sp>
      <p:sp>
        <p:nvSpPr>
          <p:cNvPr id="13" name="Marcador de Posição de Conteúdo 2"/>
          <p:cNvSpPr txBox="1">
            <a:spLocks/>
          </p:cNvSpPr>
          <p:nvPr/>
        </p:nvSpPr>
        <p:spPr>
          <a:xfrm>
            <a:off x="506436" y="2259724"/>
            <a:ext cx="4318780" cy="45982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kumimoji="0" lang="pt-PT" sz="2400" b="1" i="0" u="none" strike="noStrike" kern="1200" cap="none" spc="0" normalizeH="0" baseline="0" noProof="0" dirty="0">
                <a:ln>
                  <a:noFill/>
                </a:ln>
                <a:solidFill>
                  <a:prstClr val="black"/>
                </a:solidFill>
                <a:effectLst/>
                <a:uLnTx/>
                <a:uFillTx/>
                <a:latin typeface="Barlow" panose="00000500000000000000" pitchFamily="2" charset="0"/>
                <a:ea typeface="+mn-ea"/>
                <a:cs typeface="+mn-cs"/>
              </a:rPr>
              <a:t>›</a:t>
            </a:r>
            <a:r>
              <a:rPr kumimoji="0" lang="pt-PT" sz="2400" b="1" i="0" u="none" strike="noStrike" kern="1200" cap="none" spc="0" normalizeH="0" baseline="0" noProof="0" dirty="0">
                <a:ln>
                  <a:noFill/>
                </a:ln>
                <a:solidFill>
                  <a:prstClr val="white"/>
                </a:solidFill>
                <a:effectLst/>
                <a:uLnTx/>
                <a:uFillTx/>
                <a:latin typeface="Barlow" panose="00000500000000000000" pitchFamily="2" charset="0"/>
                <a:ea typeface="+mn-ea"/>
                <a:cs typeface="+mn-cs"/>
              </a:rPr>
              <a:t> </a:t>
            </a:r>
            <a:r>
              <a:rPr kumimoji="0" lang="en-US" sz="2400" b="1" i="0" u="none" strike="noStrike" kern="1200" cap="none" spc="0" normalizeH="0" baseline="0" noProof="0" dirty="0">
                <a:ln>
                  <a:noFill/>
                </a:ln>
                <a:solidFill>
                  <a:prstClr val="white"/>
                </a:solidFill>
                <a:effectLst/>
                <a:uLnTx/>
                <a:uFillTx/>
                <a:latin typeface="Barlow" panose="00000500000000000000" pitchFamily="2" charset="0"/>
                <a:ea typeface="+mn-ea"/>
                <a:cs typeface="+mn-cs"/>
              </a:rPr>
              <a:t>RESILIENCE</a:t>
            </a:r>
            <a:br>
              <a:rPr kumimoji="0" lang="en-US" sz="2400" b="1" i="0" u="none" strike="noStrike" kern="1200" cap="none" spc="0" normalizeH="0" baseline="0" noProof="0" dirty="0">
                <a:ln>
                  <a:noFill/>
                </a:ln>
                <a:solidFill>
                  <a:prstClr val="white"/>
                </a:solidFill>
                <a:effectLst/>
                <a:uLnTx/>
                <a:uFillTx/>
                <a:latin typeface="Barlow" panose="00000500000000000000" pitchFamily="2" charset="0"/>
                <a:ea typeface="+mn-ea"/>
                <a:cs typeface="+mn-cs"/>
              </a:rPr>
            </a:br>
            <a:r>
              <a:rPr kumimoji="0" lang="en-US" sz="1800" b="0" i="1" u="none" strike="noStrike" kern="1200" cap="none" spc="0" normalizeH="0" baseline="0" noProof="0" dirty="0">
                <a:ln>
                  <a:noFill/>
                </a:ln>
                <a:solidFill>
                  <a:prstClr val="white"/>
                </a:solidFill>
                <a:effectLst/>
                <a:uLnTx/>
                <a:uFillTx/>
                <a:latin typeface="Barlow" panose="00000500000000000000" pitchFamily="2" charset="0"/>
                <a:ea typeface="+mn-ea"/>
                <a:cs typeface="+mn-cs"/>
              </a:rPr>
              <a:t>Research Center for Regional Development and Sustainability</a:t>
            </a:r>
          </a:p>
          <a:p>
            <a:pPr marL="0" marR="0" lvl="0" indent="0" algn="l"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endParaRPr kumimoji="0" lang="en-US" sz="1800" b="0" i="1" u="none" strike="noStrike" kern="1200" cap="none" spc="0" normalizeH="0" baseline="0" noProof="0" dirty="0">
              <a:ln>
                <a:noFill/>
              </a:ln>
              <a:solidFill>
                <a:prstClr val="white"/>
              </a:solidFill>
              <a:effectLst/>
              <a:uLnTx/>
              <a:uFillTx/>
              <a:latin typeface="Barlow" panose="00000500000000000000" pitchFamily="2" charset="0"/>
              <a:ea typeface="+mn-ea"/>
              <a:cs typeface="+mn-cs"/>
            </a:endParaRPr>
          </a:p>
          <a:p>
            <a:pPr marL="0" marR="0" lvl="0" indent="0" algn="l"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kumimoji="0" lang="pt-PT" sz="2400" b="1" i="0" u="none" strike="noStrike" kern="1200" cap="none" spc="0" normalizeH="0" baseline="0" noProof="0" dirty="0">
                <a:ln>
                  <a:noFill/>
                </a:ln>
                <a:solidFill>
                  <a:prstClr val="black"/>
                </a:solidFill>
                <a:effectLst/>
                <a:uLnTx/>
                <a:uFillTx/>
                <a:latin typeface="Barlow" panose="00000500000000000000" pitchFamily="2" charset="0"/>
                <a:ea typeface="+mn-ea"/>
                <a:cs typeface="+mn-cs"/>
              </a:rPr>
              <a:t>›</a:t>
            </a:r>
            <a:r>
              <a:rPr kumimoji="0" lang="pt-PT" sz="2400" b="1" i="0" u="none" strike="noStrike" kern="1200" cap="none" spc="0" normalizeH="0" baseline="0" noProof="0" dirty="0">
                <a:ln>
                  <a:noFill/>
                </a:ln>
                <a:solidFill>
                  <a:prstClr val="white"/>
                </a:solidFill>
                <a:effectLst/>
                <a:uLnTx/>
                <a:uFillTx/>
                <a:latin typeface="Barlow" panose="00000500000000000000" pitchFamily="2" charset="0"/>
                <a:ea typeface="+mn-ea"/>
                <a:cs typeface="+mn-cs"/>
              </a:rPr>
              <a:t> </a:t>
            </a:r>
            <a:r>
              <a:rPr kumimoji="0" lang="fr-FR" sz="2400" b="1" i="0" u="none" strike="noStrike" kern="1200" cap="none" spc="0" normalizeH="0" baseline="0" noProof="0" dirty="0">
                <a:ln>
                  <a:noFill/>
                </a:ln>
                <a:solidFill>
                  <a:prstClr val="white"/>
                </a:solidFill>
                <a:effectLst/>
                <a:uLnTx/>
                <a:uFillTx/>
                <a:latin typeface="Barlow" panose="00000500000000000000" pitchFamily="2" charset="0"/>
                <a:ea typeface="+mn-ea"/>
                <a:cs typeface="+mn-cs"/>
              </a:rPr>
              <a:t>MARE</a:t>
            </a:r>
            <a:br>
              <a:rPr kumimoji="0" lang="fr-FR" sz="2400" b="1" i="0" u="none" strike="noStrike" kern="1200" cap="none" spc="0" normalizeH="0" baseline="0" noProof="0" dirty="0">
                <a:ln>
                  <a:noFill/>
                </a:ln>
                <a:solidFill>
                  <a:prstClr val="white"/>
                </a:solidFill>
                <a:effectLst/>
                <a:uLnTx/>
                <a:uFillTx/>
                <a:latin typeface="Barlow" panose="00000500000000000000" pitchFamily="2" charset="0"/>
                <a:ea typeface="+mn-ea"/>
                <a:cs typeface="+mn-cs"/>
              </a:rPr>
            </a:br>
            <a:r>
              <a:rPr kumimoji="0" lang="fr-FR" sz="1800" b="0" i="1" u="none" strike="noStrike" kern="1200" cap="none" spc="0" normalizeH="0" baseline="0" noProof="0" dirty="0">
                <a:ln>
                  <a:noFill/>
                </a:ln>
                <a:solidFill>
                  <a:prstClr val="white"/>
                </a:solidFill>
                <a:effectLst/>
                <a:uLnTx/>
                <a:uFillTx/>
                <a:latin typeface="Barlow" panose="00000500000000000000" pitchFamily="2" charset="0"/>
                <a:ea typeface="+mn-ea"/>
                <a:cs typeface="+mn-cs"/>
              </a:rPr>
              <a:t>Marine and </a:t>
            </a:r>
            <a:r>
              <a:rPr kumimoji="0" lang="fr-FR" sz="1800" b="0" i="1" u="none" strike="noStrike" kern="1200" cap="none" spc="0" normalizeH="0" baseline="0" noProof="0" dirty="0" err="1">
                <a:ln>
                  <a:noFill/>
                </a:ln>
                <a:solidFill>
                  <a:prstClr val="white"/>
                </a:solidFill>
                <a:effectLst/>
                <a:uLnTx/>
                <a:uFillTx/>
                <a:latin typeface="Barlow" panose="00000500000000000000" pitchFamily="2" charset="0"/>
                <a:ea typeface="+mn-ea"/>
                <a:cs typeface="+mn-cs"/>
              </a:rPr>
              <a:t>Environmental</a:t>
            </a:r>
            <a:r>
              <a:rPr kumimoji="0" lang="fr-FR" sz="1800" b="0" i="1" u="none" strike="noStrike" kern="1200" cap="none" spc="0" normalizeH="0" baseline="0" noProof="0" dirty="0">
                <a:ln>
                  <a:noFill/>
                </a:ln>
                <a:solidFill>
                  <a:prstClr val="white"/>
                </a:solidFill>
                <a:effectLst/>
                <a:uLnTx/>
                <a:uFillTx/>
                <a:latin typeface="Barlow" panose="00000500000000000000" pitchFamily="2" charset="0"/>
                <a:ea typeface="+mn-ea"/>
                <a:cs typeface="+mn-cs"/>
              </a:rPr>
              <a:t> Sciences Centre</a:t>
            </a:r>
          </a:p>
          <a:p>
            <a:pPr marL="0" marR="0" lvl="0" indent="0" algn="l"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endParaRPr kumimoji="0" lang="fr-FR" sz="1800" b="0" i="1" u="none" strike="noStrike" kern="1200" cap="none" spc="0" normalizeH="0" baseline="0" noProof="0" dirty="0">
              <a:ln>
                <a:noFill/>
              </a:ln>
              <a:solidFill>
                <a:prstClr val="white"/>
              </a:solidFill>
              <a:effectLst/>
              <a:uLnTx/>
              <a:uFillTx/>
              <a:latin typeface="Barlow" panose="00000500000000000000" pitchFamily="2" charset="0"/>
              <a:ea typeface="+mn-ea"/>
              <a:cs typeface="+mn-cs"/>
            </a:endParaRPr>
          </a:p>
          <a:p>
            <a:pPr marL="0" marR="0" lvl="0" indent="0" algn="l"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kumimoji="0" lang="pt-PT" sz="2400" b="1" i="0" u="none" strike="noStrike" kern="1200" cap="none" spc="0" normalizeH="0" baseline="0" noProof="0" dirty="0">
                <a:ln>
                  <a:noFill/>
                </a:ln>
                <a:solidFill>
                  <a:prstClr val="black"/>
                </a:solidFill>
                <a:effectLst/>
                <a:uLnTx/>
                <a:uFillTx/>
                <a:latin typeface="Barlow" panose="00000500000000000000" pitchFamily="2" charset="0"/>
                <a:ea typeface="+mn-ea"/>
                <a:cs typeface="+mn-cs"/>
              </a:rPr>
              <a:t>›</a:t>
            </a:r>
            <a:r>
              <a:rPr kumimoji="0" lang="pt-PT" sz="2400" b="1" i="0" u="none" strike="noStrike" kern="1200" cap="none" spc="0" normalizeH="0" baseline="0" noProof="0" dirty="0">
                <a:ln>
                  <a:noFill/>
                </a:ln>
                <a:solidFill>
                  <a:prstClr val="white"/>
                </a:solidFill>
                <a:effectLst/>
                <a:uLnTx/>
                <a:uFillTx/>
                <a:latin typeface="Barlow" panose="00000500000000000000" pitchFamily="2" charset="0"/>
                <a:ea typeface="+mn-ea"/>
                <a:cs typeface="+mn-cs"/>
              </a:rPr>
              <a:t> </a:t>
            </a:r>
            <a:r>
              <a:rPr kumimoji="0" lang="en-US" sz="2400" b="1" i="0" u="none" strike="noStrike" kern="1200" cap="none" spc="0" normalizeH="0" baseline="0" noProof="0" dirty="0">
                <a:ln>
                  <a:noFill/>
                </a:ln>
                <a:solidFill>
                  <a:prstClr val="white"/>
                </a:solidFill>
                <a:effectLst/>
                <a:uLnTx/>
                <a:uFillTx/>
                <a:latin typeface="Barlow" panose="00000500000000000000" pitchFamily="2" charset="0"/>
                <a:ea typeface="+mn-ea"/>
                <a:cs typeface="+mn-cs"/>
              </a:rPr>
              <a:t>CIEQV</a:t>
            </a:r>
            <a:br>
              <a:rPr kumimoji="0" lang="en-US" sz="2400" b="1" i="0" u="none" strike="noStrike" kern="1200" cap="none" spc="0" normalizeH="0" baseline="0" noProof="0" dirty="0">
                <a:ln>
                  <a:noFill/>
                </a:ln>
                <a:solidFill>
                  <a:prstClr val="white"/>
                </a:solidFill>
                <a:effectLst/>
                <a:uLnTx/>
                <a:uFillTx/>
                <a:latin typeface="Barlow" panose="00000500000000000000" pitchFamily="2" charset="0"/>
                <a:ea typeface="+mn-ea"/>
                <a:cs typeface="+mn-cs"/>
              </a:rPr>
            </a:br>
            <a:r>
              <a:rPr kumimoji="0" lang="en-US" sz="1800" b="0" i="1" u="none" strike="noStrike" kern="1200" cap="none" spc="0" normalizeH="0" baseline="0" noProof="0" dirty="0">
                <a:ln>
                  <a:noFill/>
                </a:ln>
                <a:solidFill>
                  <a:prstClr val="white"/>
                </a:solidFill>
                <a:effectLst/>
                <a:uLnTx/>
                <a:uFillTx/>
                <a:latin typeface="Barlow" panose="00000500000000000000" pitchFamily="2" charset="0"/>
                <a:ea typeface="+mn-ea"/>
                <a:cs typeface="+mn-cs"/>
              </a:rPr>
              <a:t>Life Quality Research Centre</a:t>
            </a:r>
          </a:p>
          <a:p>
            <a:pPr marL="0" marR="0" lvl="0" indent="0" algn="l"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endParaRPr kumimoji="0" lang="en-US" sz="1800" b="0" i="1" u="none" strike="noStrike" kern="1200" cap="none" spc="0" normalizeH="0" baseline="0" noProof="0" dirty="0">
              <a:ln>
                <a:noFill/>
              </a:ln>
              <a:solidFill>
                <a:prstClr val="white"/>
              </a:solidFill>
              <a:effectLst/>
              <a:uLnTx/>
              <a:uFillTx/>
              <a:latin typeface="Barlow" panose="00000500000000000000" pitchFamily="2" charset="0"/>
              <a:ea typeface="+mn-ea"/>
              <a:cs typeface="+mn-cs"/>
            </a:endParaRPr>
          </a:p>
          <a:p>
            <a:pPr marL="0" marR="0" lvl="0" indent="0" algn="l"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kumimoji="0" lang="pt-PT" sz="2400" b="1" i="0" u="none" strike="noStrike" kern="1200" cap="none" spc="0" normalizeH="0" baseline="0" noProof="0" dirty="0">
                <a:ln>
                  <a:noFill/>
                </a:ln>
                <a:solidFill>
                  <a:prstClr val="black"/>
                </a:solidFill>
                <a:effectLst/>
                <a:uLnTx/>
                <a:uFillTx/>
                <a:latin typeface="Barlow" panose="00000500000000000000" pitchFamily="2" charset="0"/>
                <a:ea typeface="+mn-ea"/>
                <a:cs typeface="+mn-cs"/>
              </a:rPr>
              <a:t>›</a:t>
            </a:r>
            <a:r>
              <a:rPr kumimoji="0" lang="pt-PT" sz="2400" b="1" i="0" u="none" strike="noStrike" kern="1200" cap="none" spc="0" normalizeH="0" baseline="0" noProof="0" dirty="0">
                <a:ln>
                  <a:noFill/>
                </a:ln>
                <a:solidFill>
                  <a:prstClr val="white"/>
                </a:solidFill>
                <a:effectLst/>
                <a:uLnTx/>
                <a:uFillTx/>
                <a:latin typeface="Barlow" panose="00000500000000000000" pitchFamily="2" charset="0"/>
                <a:ea typeface="+mn-ea"/>
                <a:cs typeface="+mn-cs"/>
              </a:rPr>
              <a:t> </a:t>
            </a:r>
            <a:r>
              <a:rPr kumimoji="0" lang="en-US" sz="2400" b="1" i="0" u="none" strike="noStrike" kern="1200" cap="none" spc="0" normalizeH="0" baseline="0" noProof="0" dirty="0">
                <a:ln>
                  <a:noFill/>
                </a:ln>
                <a:solidFill>
                  <a:prstClr val="white"/>
                </a:solidFill>
                <a:effectLst/>
                <a:uLnTx/>
                <a:uFillTx/>
                <a:latin typeface="Barlow" panose="00000500000000000000" pitchFamily="2" charset="0"/>
                <a:ea typeface="+mn-ea"/>
                <a:cs typeface="+mn-cs"/>
              </a:rPr>
              <a:t>ALGORITMI</a:t>
            </a:r>
            <a:br>
              <a:rPr kumimoji="0" lang="en-US" sz="2400" b="1" i="0" u="none" strike="noStrike" kern="1200" cap="none" spc="0" normalizeH="0" baseline="0" noProof="0" dirty="0">
                <a:ln>
                  <a:noFill/>
                </a:ln>
                <a:solidFill>
                  <a:prstClr val="white"/>
                </a:solidFill>
                <a:effectLst/>
                <a:uLnTx/>
                <a:uFillTx/>
                <a:latin typeface="Barlow" panose="00000500000000000000" pitchFamily="2" charset="0"/>
                <a:ea typeface="+mn-ea"/>
                <a:cs typeface="+mn-cs"/>
              </a:rPr>
            </a:br>
            <a:r>
              <a:rPr kumimoji="0" lang="en-US" sz="1800" b="0" i="1" u="none" strike="noStrike" kern="1200" cap="none" spc="0" normalizeH="0" baseline="0" noProof="0" dirty="0">
                <a:ln>
                  <a:noFill/>
                </a:ln>
                <a:solidFill>
                  <a:prstClr val="white"/>
                </a:solidFill>
                <a:effectLst/>
                <a:uLnTx/>
                <a:uFillTx/>
                <a:latin typeface="Barlow" panose="00000500000000000000" pitchFamily="2" charset="0"/>
                <a:ea typeface="+mn-ea"/>
                <a:cs typeface="+mn-cs"/>
              </a:rPr>
              <a:t>Information and Communications Technology and Electronics</a:t>
            </a:r>
            <a:endParaRPr kumimoji="0" lang="en-US" sz="2400" b="0" i="1" u="none" strike="noStrike" kern="1200" cap="none" spc="0" normalizeH="0" baseline="0" noProof="0" dirty="0">
              <a:ln>
                <a:noFill/>
              </a:ln>
              <a:solidFill>
                <a:prstClr val="white"/>
              </a:solidFill>
              <a:effectLst/>
              <a:uLnTx/>
              <a:uFillTx/>
              <a:latin typeface="Barlow" panose="00000500000000000000" pitchFamily="2" charset="0"/>
              <a:ea typeface="+mn-ea"/>
              <a:cs typeface="+mn-cs"/>
            </a:endParaRPr>
          </a:p>
        </p:txBody>
      </p:sp>
      <p:sp>
        <p:nvSpPr>
          <p:cNvPr id="10" name="TextBox 9"/>
          <p:cNvSpPr txBox="1"/>
          <p:nvPr/>
        </p:nvSpPr>
        <p:spPr>
          <a:xfrm>
            <a:off x="10331669" y="159895"/>
            <a:ext cx="1860331" cy="369332"/>
          </a:xfrm>
          <a:prstGeom prst="rect">
            <a:avLst/>
          </a:prstGeom>
          <a:solidFill>
            <a:srgbClr val="009697"/>
          </a:solidFill>
        </p:spPr>
        <p:txBody>
          <a:bodyPr wrap="square" rtlCol="0">
            <a:spAutoFit/>
          </a:bodyPr>
          <a:lstStyle/>
          <a:p>
            <a:pPr lvl="0" algn="ctr">
              <a:defRPr/>
            </a:pPr>
            <a:r>
              <a:rPr lang="pt-PT" b="1" dirty="0">
                <a:solidFill>
                  <a:prstClr val="white"/>
                </a:solidFill>
                <a:latin typeface="Barlow" panose="00000500000000000000" pitchFamily="2" charset="0"/>
              </a:rPr>
              <a:t>INNOVATE</a:t>
            </a:r>
            <a:endParaRPr kumimoji="0" lang="pt-PT" sz="1800" b="1" i="0" u="none" strike="noStrike" kern="1200" cap="none" spc="0" normalizeH="0" baseline="0" noProof="0" dirty="0">
              <a:ln>
                <a:noFill/>
              </a:ln>
              <a:solidFill>
                <a:prstClr val="white"/>
              </a:solidFill>
              <a:effectLst/>
              <a:uLnTx/>
              <a:uFillTx/>
              <a:latin typeface="Barlow" panose="00000500000000000000" pitchFamily="2" charset="0"/>
            </a:endParaRPr>
          </a:p>
        </p:txBody>
      </p:sp>
    </p:spTree>
    <p:extLst>
      <p:ext uri="{BB962C8B-B14F-4D97-AF65-F5344CB8AC3E}">
        <p14:creationId xmlns:p14="http://schemas.microsoft.com/office/powerpoint/2010/main" val="463955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Marcador de Posição de Conteúdo 3"/>
          <p:cNvPicPr>
            <a:picLocks noChangeAspect="1"/>
          </p:cNvPicPr>
          <p:nvPr/>
        </p:nvPicPr>
        <p:blipFill>
          <a:blip r:embed="rId3"/>
          <a:stretch>
            <a:fillRect/>
          </a:stretch>
        </p:blipFill>
        <p:spPr>
          <a:xfrm>
            <a:off x="8156028" y="876840"/>
            <a:ext cx="4035972" cy="4266600"/>
          </a:xfrm>
          <a:prstGeom prst="rect">
            <a:avLst/>
          </a:prstGeom>
        </p:spPr>
      </p:pic>
      <p:sp>
        <p:nvSpPr>
          <p:cNvPr id="6" name="Marcador de Posição de Conteúdo 2"/>
          <p:cNvSpPr>
            <a:spLocks noGrp="1"/>
          </p:cNvSpPr>
          <p:nvPr>
            <p:ph idx="1"/>
          </p:nvPr>
        </p:nvSpPr>
        <p:spPr>
          <a:xfrm>
            <a:off x="463639" y="3678399"/>
            <a:ext cx="8123313" cy="3179601"/>
          </a:xfrm>
        </p:spPr>
        <p:txBody>
          <a:bodyPr>
            <a:noAutofit/>
          </a:bodyPr>
          <a:lstStyle/>
          <a:p>
            <a:pPr marL="0" indent="0">
              <a:lnSpc>
                <a:spcPct val="100000"/>
              </a:lnSpc>
              <a:buNone/>
            </a:pPr>
            <a:r>
              <a:rPr lang="pt-PT" sz="2400" b="1" dirty="0">
                <a:solidFill>
                  <a:srgbClr val="009697"/>
                </a:solidFill>
                <a:latin typeface="Barlow" panose="00000500000000000000" pitchFamily="2" charset="0"/>
              </a:rPr>
              <a:t>RESEARCH FOCUS</a:t>
            </a:r>
          </a:p>
          <a:p>
            <a:pPr marL="0" indent="0">
              <a:lnSpc>
                <a:spcPct val="100000"/>
              </a:lnSpc>
              <a:buNone/>
            </a:pPr>
            <a:r>
              <a:rPr lang="en-US" sz="1800" dirty="0">
                <a:latin typeface="Barlow" panose="00000500000000000000" pitchFamily="2" charset="0"/>
              </a:rPr>
              <a:t>To benefit from experience in multiple scientific subjects well developed in partners with renowned scientists in order to create</a:t>
            </a:r>
            <a:br>
              <a:rPr lang="en-US" sz="1800" dirty="0">
                <a:latin typeface="Barlow" panose="00000500000000000000" pitchFamily="2" charset="0"/>
              </a:rPr>
            </a:br>
            <a:r>
              <a:rPr lang="en-US" sz="1800" dirty="0">
                <a:latin typeface="Barlow" panose="00000500000000000000" pitchFamily="2" charset="0"/>
              </a:rPr>
              <a:t>the necessary innovation</a:t>
            </a:r>
            <a:r>
              <a:rPr lang="pt-PT" sz="1800" dirty="0">
                <a:latin typeface="Barlow" panose="00000500000000000000" pitchFamily="2" charset="0"/>
              </a:rPr>
              <a:t>.</a:t>
            </a:r>
            <a:br>
              <a:rPr lang="pt-PT" sz="2000" dirty="0">
                <a:latin typeface="Barlow" panose="00000500000000000000" pitchFamily="2" charset="0"/>
              </a:rPr>
            </a:br>
            <a:br>
              <a:rPr lang="pt-PT" sz="2000" dirty="0">
                <a:latin typeface="Barlow" panose="00000500000000000000" pitchFamily="2" charset="0"/>
              </a:rPr>
            </a:b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err="1">
                <a:latin typeface="Barlow" panose="00000500000000000000" pitchFamily="2" charset="0"/>
              </a:rPr>
              <a:t>Wellbeing</a:t>
            </a:r>
            <a:r>
              <a:rPr lang="pt-PT" sz="2400" b="1" dirty="0">
                <a:latin typeface="Barlow" panose="00000500000000000000" pitchFamily="2" charset="0"/>
              </a:rPr>
              <a:t> </a:t>
            </a:r>
            <a:r>
              <a:rPr lang="pt-PT" sz="2400" b="1" dirty="0" err="1">
                <a:latin typeface="Barlow" panose="00000500000000000000" pitchFamily="2" charset="0"/>
              </a:rPr>
              <a:t>and</a:t>
            </a:r>
            <a:r>
              <a:rPr lang="pt-PT" sz="2400" b="1" dirty="0">
                <a:latin typeface="Barlow" panose="00000500000000000000" pitchFamily="2" charset="0"/>
              </a:rPr>
              <a:t> Active </a:t>
            </a:r>
            <a:r>
              <a:rPr lang="pt-PT" sz="2400" b="1" dirty="0" err="1">
                <a:latin typeface="Barlow" panose="00000500000000000000" pitchFamily="2" charset="0"/>
              </a:rPr>
              <a:t>Ageing</a:t>
            </a:r>
            <a:endParaRPr lang="pt-PT" sz="2400" b="1" dirty="0">
              <a:latin typeface="Barlow" panose="00000500000000000000" pitchFamily="2" charset="0"/>
            </a:endParaRP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b="1" dirty="0">
                <a:latin typeface="Barlow" panose="00000500000000000000" pitchFamily="2" charset="0"/>
              </a:rPr>
              <a:t>Human Contribution to Artificial Intelligence</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a:latin typeface="Barlow" panose="00000500000000000000" pitchFamily="2" charset="0"/>
              </a:rPr>
              <a:t>Circular </a:t>
            </a:r>
            <a:r>
              <a:rPr lang="pt-PT" sz="2400" b="1" dirty="0" err="1">
                <a:latin typeface="Barlow" panose="00000500000000000000" pitchFamily="2" charset="0"/>
              </a:rPr>
              <a:t>Economy</a:t>
            </a:r>
            <a:endParaRPr lang="pt-PT" sz="2400" dirty="0">
              <a:latin typeface="Barlow" panose="00000500000000000000" pitchFamily="2" charset="0"/>
            </a:endParaRPr>
          </a:p>
        </p:txBody>
      </p:sp>
      <p:sp>
        <p:nvSpPr>
          <p:cNvPr id="7" name="TextBox 6"/>
          <p:cNvSpPr txBox="1"/>
          <p:nvPr/>
        </p:nvSpPr>
        <p:spPr>
          <a:xfrm>
            <a:off x="0" y="505586"/>
            <a:ext cx="6095999" cy="2308324"/>
          </a:xfrm>
          <a:prstGeom prst="rect">
            <a:avLst/>
          </a:prstGeom>
          <a:noFill/>
        </p:spPr>
        <p:txBody>
          <a:bodyPr wrap="square" rtlCol="0">
            <a:spAutoFit/>
          </a:bodyPr>
          <a:lstStyle/>
          <a:p>
            <a:pPr lvl="0" algn="ctr">
              <a:defRPr/>
            </a:pPr>
            <a:r>
              <a:rPr lang="pt-PT" sz="4800" b="1" dirty="0">
                <a:solidFill>
                  <a:prstClr val="white"/>
                </a:solidFill>
                <a:effectLst>
                  <a:outerShdw blurRad="38100" dist="38100" dir="2700000" algn="tl">
                    <a:srgbClr val="000000">
                      <a:alpha val="43137"/>
                    </a:srgbClr>
                  </a:outerShdw>
                </a:effectLst>
                <a:latin typeface="Barlow" panose="00000500000000000000" pitchFamily="2" charset="0"/>
              </a:rPr>
              <a:t>INVESTIGATE </a:t>
            </a:r>
          </a:p>
          <a:p>
            <a:pPr lvl="0" algn="ctr">
              <a:defRPr/>
            </a:pPr>
            <a:r>
              <a:rPr lang="pt-PT" sz="4800" b="1" dirty="0">
                <a:solidFill>
                  <a:prstClr val="white"/>
                </a:solidFill>
                <a:effectLst>
                  <a:outerShdw blurRad="38100" dist="38100" dir="2700000" algn="tl">
                    <a:srgbClr val="000000">
                      <a:alpha val="43137"/>
                    </a:srgbClr>
                  </a:outerShdw>
                </a:effectLst>
                <a:latin typeface="Barlow" panose="00000500000000000000" pitchFamily="2" charset="0"/>
              </a:rPr>
              <a:t>AND INNOVATE WITH E³UDRES²</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5679" y="1963838"/>
            <a:ext cx="2440697" cy="429411"/>
          </a:xfrm>
          <a:prstGeom prst="rect">
            <a:avLst/>
          </a:prstGeom>
        </p:spPr>
      </p:pic>
      <p:sp>
        <p:nvSpPr>
          <p:cNvPr id="12" name="Rectangle 11"/>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1200" cap="none" spc="0" normalizeH="0" baseline="0" noProof="0">
              <a:ln>
                <a:noFill/>
              </a:ln>
              <a:solidFill>
                <a:prstClr val="white"/>
              </a:solidFill>
              <a:effectLst/>
              <a:uLnTx/>
              <a:uFillTx/>
              <a:latin typeface="Barlow" panose="00000500000000000000" pitchFamily="2" charset="0"/>
            </a:endParaRPr>
          </a:p>
        </p:txBody>
      </p:sp>
      <p:sp>
        <p:nvSpPr>
          <p:cNvPr id="14" name="TextBox 13"/>
          <p:cNvSpPr txBox="1"/>
          <p:nvPr/>
        </p:nvSpPr>
        <p:spPr>
          <a:xfrm>
            <a:off x="10731062" y="159895"/>
            <a:ext cx="1460937" cy="369332"/>
          </a:xfrm>
          <a:prstGeom prst="rect">
            <a:avLst/>
          </a:prstGeom>
          <a:noFill/>
        </p:spPr>
        <p:txBody>
          <a:bodyPr wrap="square" rtlCol="0">
            <a:spAutoFit/>
          </a:bodyPr>
          <a:lstStyle/>
          <a:p>
            <a:pPr lvl="0" algn="ctr">
              <a:defRPr/>
            </a:pPr>
            <a:r>
              <a:rPr lang="pt-PT" b="1" dirty="0">
                <a:solidFill>
                  <a:prstClr val="white"/>
                </a:solidFill>
                <a:latin typeface="Barlow" panose="00000500000000000000" pitchFamily="2" charset="0"/>
              </a:rPr>
              <a:t>INNOVATE</a:t>
            </a:r>
            <a:endParaRPr kumimoji="0" lang="pt-PT" sz="1800" b="1" i="0" u="none" strike="noStrike" kern="1200" cap="none" spc="0" normalizeH="0" baseline="0" noProof="0" dirty="0">
              <a:ln>
                <a:noFill/>
              </a:ln>
              <a:solidFill>
                <a:prstClr val="white"/>
              </a:solidFill>
              <a:effectLst/>
              <a:uLnTx/>
              <a:uFillTx/>
              <a:latin typeface="Barlow" panose="00000500000000000000" pitchFamily="2" charset="0"/>
            </a:endParaRPr>
          </a:p>
        </p:txBody>
      </p:sp>
    </p:spTree>
    <p:extLst>
      <p:ext uri="{BB962C8B-B14F-4D97-AF65-F5344CB8AC3E}">
        <p14:creationId xmlns:p14="http://schemas.microsoft.com/office/powerpoint/2010/main" val="10526437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sitting at a desk with her hand on her chin&#10;&#10;Description automatically generated">
            <a:extLst>
              <a:ext uri="{FF2B5EF4-FFF2-40B4-BE49-F238E27FC236}">
                <a16:creationId xmlns:a16="http://schemas.microsoft.com/office/drawing/2014/main" id="{5D51C4AC-CB02-0EAF-D271-6426B19AB5B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03" t="18074"/>
          <a:stretch/>
        </p:blipFill>
        <p:spPr>
          <a:xfrm>
            <a:off x="-2" y="0"/>
            <a:ext cx="12192002" cy="68580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Marcador de Posição de Conteúdo 2"/>
          <p:cNvSpPr txBox="1">
            <a:spLocks/>
          </p:cNvSpPr>
          <p:nvPr/>
        </p:nvSpPr>
        <p:spPr>
          <a:xfrm>
            <a:off x="506436" y="2643305"/>
            <a:ext cx="4318780" cy="391515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buNone/>
              <a:defRPr/>
            </a:pPr>
            <a:r>
              <a:rPr kumimoji="0" lang="pt-PT" sz="3200" b="1" i="0" u="none" strike="noStrike" kern="1200" cap="none" spc="0" normalizeH="0" baseline="0" noProof="0" dirty="0">
                <a:ln>
                  <a:noFill/>
                </a:ln>
                <a:solidFill>
                  <a:prstClr val="black"/>
                </a:solidFill>
                <a:effectLst/>
                <a:uLnTx/>
                <a:uFillTx/>
                <a:latin typeface="Barlow" panose="00000500000000000000" pitchFamily="2" charset="0"/>
              </a:rPr>
              <a:t>›</a:t>
            </a:r>
            <a:r>
              <a:rPr kumimoji="0" lang="pt-PT" sz="3200" b="1" i="0" u="none" strike="noStrike" kern="1200" cap="none" spc="0" normalizeH="0" baseline="0" noProof="0" dirty="0">
                <a:ln>
                  <a:noFill/>
                </a:ln>
                <a:solidFill>
                  <a:prstClr val="white"/>
                </a:solidFill>
                <a:effectLst/>
                <a:uLnTx/>
                <a:uFillTx/>
                <a:latin typeface="Barlow" panose="00000500000000000000" pitchFamily="2" charset="0"/>
              </a:rPr>
              <a:t> 35 </a:t>
            </a:r>
            <a:r>
              <a:rPr lang="en-US" sz="3200" b="1" dirty="0">
                <a:solidFill>
                  <a:prstClr val="white"/>
                </a:solidFill>
                <a:latin typeface="Barlow" panose="00000500000000000000" pitchFamily="2" charset="0"/>
              </a:rPr>
              <a:t>Ideas and</a:t>
            </a:r>
            <a:br>
              <a:rPr lang="en-US" sz="3200" b="1" dirty="0">
                <a:solidFill>
                  <a:prstClr val="white"/>
                </a:solidFill>
                <a:latin typeface="Barlow" panose="00000500000000000000" pitchFamily="2" charset="0"/>
              </a:rPr>
            </a:br>
            <a:r>
              <a:rPr lang="en-US" sz="3200" b="1" dirty="0">
                <a:solidFill>
                  <a:prstClr val="white"/>
                </a:solidFill>
                <a:latin typeface="Barlow" panose="00000500000000000000" pitchFamily="2" charset="0"/>
              </a:rPr>
              <a:t>  Projects supported</a:t>
            </a:r>
          </a:p>
          <a:p>
            <a:pPr marL="0" lvl="0" indent="0">
              <a:lnSpc>
                <a:spcPct val="100000"/>
              </a:lnSpc>
              <a:buNone/>
              <a:defRPr/>
            </a:pPr>
            <a:r>
              <a:rPr lang="pt-PT" sz="2200" b="1" dirty="0">
                <a:solidFill>
                  <a:prstClr val="black"/>
                </a:solidFill>
                <a:latin typeface="Barlow" panose="00000500000000000000" pitchFamily="2" charset="0"/>
              </a:rPr>
              <a:t>›</a:t>
            </a:r>
            <a:r>
              <a:rPr lang="pt-PT" sz="2200" b="1" dirty="0">
                <a:solidFill>
                  <a:prstClr val="white"/>
                </a:solidFill>
                <a:latin typeface="Barlow" panose="00000500000000000000" pitchFamily="2" charset="0"/>
              </a:rPr>
              <a:t> </a:t>
            </a:r>
            <a:r>
              <a:rPr lang="en-US" sz="2200" b="1">
                <a:solidFill>
                  <a:prstClr val="white"/>
                </a:solidFill>
                <a:latin typeface="Barlow" panose="00000500000000000000" pitchFamily="2" charset="0"/>
              </a:rPr>
              <a:t>Support in all stages of</a:t>
            </a:r>
            <a:br>
              <a:rPr lang="en-US" sz="2200" b="1">
                <a:solidFill>
                  <a:prstClr val="white"/>
                </a:solidFill>
                <a:latin typeface="Barlow" panose="00000500000000000000" pitchFamily="2" charset="0"/>
              </a:rPr>
            </a:br>
            <a:r>
              <a:rPr lang="en-US" sz="2200" b="1">
                <a:solidFill>
                  <a:prstClr val="white"/>
                </a:solidFill>
                <a:latin typeface="Barlow" panose="00000500000000000000" pitchFamily="2" charset="0"/>
              </a:rPr>
              <a:t>  creation and implementation</a:t>
            </a:r>
          </a:p>
          <a:p>
            <a:pPr marL="0" lvl="0" indent="0">
              <a:lnSpc>
                <a:spcPct val="100000"/>
              </a:lnSpc>
              <a:buNone/>
              <a:defRPr/>
            </a:pPr>
            <a:r>
              <a:rPr lang="pt-PT" sz="2200" b="1">
                <a:solidFill>
                  <a:prstClr val="black"/>
                </a:solidFill>
                <a:latin typeface="Barlow" panose="00000500000000000000" pitchFamily="2" charset="0"/>
              </a:rPr>
              <a:t>›</a:t>
            </a:r>
            <a:r>
              <a:rPr lang="pt-PT" sz="2200" b="1">
                <a:solidFill>
                  <a:prstClr val="white"/>
                </a:solidFill>
                <a:latin typeface="Barlow" panose="00000500000000000000" pitchFamily="2" charset="0"/>
              </a:rPr>
              <a:t> Workshops and Training</a:t>
            </a:r>
          </a:p>
          <a:p>
            <a:pPr marL="0" lvl="0" indent="0">
              <a:lnSpc>
                <a:spcPct val="100000"/>
              </a:lnSpc>
              <a:buNone/>
              <a:defRPr/>
            </a:pPr>
            <a:r>
              <a:rPr lang="pt-PT" sz="2200" b="1" dirty="0">
                <a:solidFill>
                  <a:prstClr val="black"/>
                </a:solidFill>
                <a:latin typeface="Barlow" panose="00000500000000000000" pitchFamily="2" charset="0"/>
              </a:rPr>
              <a:t>›</a:t>
            </a:r>
            <a:r>
              <a:rPr lang="pt-PT" sz="2200" b="1" dirty="0">
                <a:solidFill>
                  <a:prstClr val="white"/>
                </a:solidFill>
                <a:latin typeface="Barlow" panose="00000500000000000000" pitchFamily="2" charset="0"/>
              </a:rPr>
              <a:t> </a:t>
            </a:r>
            <a:r>
              <a:rPr lang="pt-PT" sz="2200" b="1" dirty="0" err="1">
                <a:solidFill>
                  <a:prstClr val="white"/>
                </a:solidFill>
                <a:latin typeface="Barlow" panose="00000500000000000000" pitchFamily="2" charset="0"/>
              </a:rPr>
              <a:t>Mentoring</a:t>
            </a:r>
            <a:r>
              <a:rPr lang="pt-PT" sz="2200" b="1" dirty="0">
                <a:solidFill>
                  <a:prstClr val="white"/>
                </a:solidFill>
                <a:latin typeface="Barlow" panose="00000500000000000000" pitchFamily="2" charset="0"/>
              </a:rPr>
              <a:t> </a:t>
            </a:r>
            <a:r>
              <a:rPr lang="pt-PT" sz="2200" b="1" dirty="0" err="1">
                <a:solidFill>
                  <a:prstClr val="white"/>
                </a:solidFill>
                <a:latin typeface="Barlow" panose="00000500000000000000" pitchFamily="2" charset="0"/>
              </a:rPr>
              <a:t>and</a:t>
            </a:r>
            <a:r>
              <a:rPr lang="pt-PT" sz="2200" b="1" dirty="0">
                <a:solidFill>
                  <a:prstClr val="white"/>
                </a:solidFill>
                <a:latin typeface="Barlow" panose="00000500000000000000" pitchFamily="2" charset="0"/>
              </a:rPr>
              <a:t> </a:t>
            </a:r>
            <a:r>
              <a:rPr lang="pt-PT" sz="2200" b="1" dirty="0" err="1">
                <a:solidFill>
                  <a:prstClr val="white"/>
                </a:solidFill>
                <a:latin typeface="Barlow" panose="00000500000000000000" pitchFamily="2" charset="0"/>
              </a:rPr>
              <a:t>Networking</a:t>
            </a:r>
            <a:endParaRPr lang="pt-PT" sz="2200" b="1" dirty="0">
              <a:solidFill>
                <a:prstClr val="white"/>
              </a:solidFill>
              <a:latin typeface="Barlow" panose="00000500000000000000" pitchFamily="2" charset="0"/>
            </a:endParaRPr>
          </a:p>
          <a:p>
            <a:pPr marL="0" lvl="0" indent="0">
              <a:lnSpc>
                <a:spcPct val="100000"/>
              </a:lnSpc>
              <a:buNone/>
              <a:defRPr/>
            </a:pPr>
            <a:r>
              <a:rPr lang="pt-PT" sz="2200" b="1" dirty="0">
                <a:solidFill>
                  <a:prstClr val="black"/>
                </a:solidFill>
                <a:latin typeface="Barlow" panose="00000500000000000000" pitchFamily="2" charset="0"/>
              </a:rPr>
              <a:t>›</a:t>
            </a:r>
            <a:r>
              <a:rPr lang="pt-PT" sz="2200" b="1" dirty="0">
                <a:solidFill>
                  <a:prstClr val="white"/>
                </a:solidFill>
                <a:latin typeface="Barlow" panose="00000500000000000000" pitchFamily="2" charset="0"/>
              </a:rPr>
              <a:t> </a:t>
            </a:r>
            <a:r>
              <a:rPr lang="pt-PT" sz="2200" b="1" dirty="0" err="1">
                <a:solidFill>
                  <a:prstClr val="white"/>
                </a:solidFill>
                <a:latin typeface="Barlow" panose="00000500000000000000" pitchFamily="2" charset="0"/>
              </a:rPr>
              <a:t>Tenders</a:t>
            </a:r>
            <a:r>
              <a:rPr lang="pt-PT" sz="2200" b="1" dirty="0">
                <a:solidFill>
                  <a:prstClr val="white"/>
                </a:solidFill>
                <a:latin typeface="Barlow" panose="00000500000000000000" pitchFamily="2" charset="0"/>
              </a:rPr>
              <a:t> </a:t>
            </a:r>
            <a:r>
              <a:rPr lang="pt-PT" sz="2200" b="1" dirty="0" err="1">
                <a:solidFill>
                  <a:prstClr val="white"/>
                </a:solidFill>
                <a:latin typeface="Barlow" panose="00000500000000000000" pitchFamily="2" charset="0"/>
              </a:rPr>
              <a:t>and</a:t>
            </a:r>
            <a:r>
              <a:rPr lang="pt-PT" sz="2200" b="1" dirty="0">
                <a:solidFill>
                  <a:prstClr val="white"/>
                </a:solidFill>
                <a:latin typeface="Barlow" panose="00000500000000000000" pitchFamily="2" charset="0"/>
              </a:rPr>
              <a:t> Funding</a:t>
            </a:r>
          </a:p>
          <a:p>
            <a:pPr marL="0" lvl="0" indent="0">
              <a:lnSpc>
                <a:spcPct val="100000"/>
              </a:lnSpc>
              <a:buNone/>
              <a:defRPr/>
            </a:pPr>
            <a:r>
              <a:rPr lang="pt-PT" sz="2200" b="1" dirty="0">
                <a:solidFill>
                  <a:prstClr val="black"/>
                </a:solidFill>
                <a:latin typeface="Barlow" panose="00000500000000000000" pitchFamily="2" charset="0"/>
              </a:rPr>
              <a:t>›</a:t>
            </a:r>
            <a:r>
              <a:rPr lang="pt-PT" sz="2200" b="1" dirty="0">
                <a:solidFill>
                  <a:prstClr val="white"/>
                </a:solidFill>
                <a:latin typeface="Barlow" panose="00000500000000000000" pitchFamily="2" charset="0"/>
              </a:rPr>
              <a:t> </a:t>
            </a:r>
            <a:r>
              <a:rPr lang="pt-PT" sz="2200" b="1" dirty="0" err="1">
                <a:solidFill>
                  <a:prstClr val="white"/>
                </a:solidFill>
                <a:latin typeface="Barlow" panose="00000500000000000000" pitchFamily="2" charset="0"/>
              </a:rPr>
              <a:t>Incubation</a:t>
            </a:r>
            <a:endParaRPr kumimoji="0" lang="pt-PT" sz="2400" b="1" i="0" u="none" strike="noStrike" kern="1200" cap="none" spc="0" normalizeH="0" baseline="0" noProof="0" dirty="0">
              <a:ln>
                <a:noFill/>
              </a:ln>
              <a:solidFill>
                <a:prstClr val="white"/>
              </a:solidFill>
              <a:effectLst/>
              <a:uLnTx/>
              <a:uFillTx/>
              <a:latin typeface="Barlow" panose="00000500000000000000" pitchFamily="2" charset="0"/>
            </a:endParaRPr>
          </a:p>
        </p:txBody>
      </p:sp>
      <p:sp>
        <p:nvSpPr>
          <p:cNvPr id="12" name="TextBox 11"/>
          <p:cNvSpPr txBox="1"/>
          <p:nvPr/>
        </p:nvSpPr>
        <p:spPr>
          <a:xfrm>
            <a:off x="436097" y="618186"/>
            <a:ext cx="4431323" cy="115416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41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Barlow" panose="00000500000000000000" pitchFamily="2" charset="0"/>
              </a:rPr>
              <a:t>IPSTARTUP</a:t>
            </a:r>
          </a:p>
          <a:p>
            <a:pPr lvl="0" algn="ctr">
              <a:defRPr/>
            </a:pPr>
            <a:r>
              <a:rPr lang="pt-PT" sz="2800" b="1" dirty="0">
                <a:solidFill>
                  <a:prstClr val="white"/>
                </a:solidFill>
                <a:latin typeface="Barlow" panose="00000500000000000000" pitchFamily="2" charset="0"/>
              </a:rPr>
              <a:t>IDEA INCUBATOR</a:t>
            </a:r>
            <a:endParaRPr kumimoji="0" lang="pt-PT" sz="2800" b="1" i="0" u="none" strike="noStrike" kern="1200" cap="none" spc="0" normalizeH="0" baseline="0" noProof="0" dirty="0">
              <a:ln>
                <a:noFill/>
              </a:ln>
              <a:solidFill>
                <a:prstClr val="white"/>
              </a:solidFill>
              <a:uLnTx/>
              <a:uFillTx/>
              <a:latin typeface="Barlow" panose="00000500000000000000" pitchFamily="2" charset="0"/>
            </a:endParaRPr>
          </a:p>
        </p:txBody>
      </p:sp>
      <p:sp>
        <p:nvSpPr>
          <p:cNvPr id="10" name="Rectangle 9"/>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1200" cap="none" spc="0" normalizeH="0" baseline="0" noProof="0">
              <a:ln>
                <a:noFill/>
              </a:ln>
              <a:solidFill>
                <a:prstClr val="white"/>
              </a:solidFill>
              <a:effectLst/>
              <a:uLnTx/>
              <a:uFillTx/>
              <a:latin typeface="Barlow" panose="00000500000000000000" pitchFamily="2" charset="0"/>
            </a:endParaRPr>
          </a:p>
        </p:txBody>
      </p:sp>
      <p:sp>
        <p:nvSpPr>
          <p:cNvPr id="13" name="TextBox 12"/>
          <p:cNvSpPr txBox="1"/>
          <p:nvPr/>
        </p:nvSpPr>
        <p:spPr>
          <a:xfrm>
            <a:off x="10731062" y="159895"/>
            <a:ext cx="1460937" cy="369332"/>
          </a:xfrm>
          <a:prstGeom prst="rect">
            <a:avLst/>
          </a:prstGeom>
          <a:noFill/>
        </p:spPr>
        <p:txBody>
          <a:bodyPr wrap="square" rtlCol="0">
            <a:spAutoFit/>
          </a:bodyPr>
          <a:lstStyle/>
          <a:p>
            <a:pPr lvl="0" algn="ctr">
              <a:defRPr/>
            </a:pPr>
            <a:r>
              <a:rPr lang="pt-PT" b="1" dirty="0">
                <a:solidFill>
                  <a:prstClr val="white"/>
                </a:solidFill>
                <a:latin typeface="Barlow" panose="00000500000000000000" pitchFamily="2" charset="0"/>
              </a:rPr>
              <a:t>INNOVATE</a:t>
            </a:r>
            <a:endParaRPr kumimoji="0" lang="pt-PT" sz="1800" b="1" i="0" u="none" strike="noStrike" kern="1200" cap="none" spc="0" normalizeH="0" baseline="0" noProof="0" dirty="0">
              <a:ln>
                <a:noFill/>
              </a:ln>
              <a:solidFill>
                <a:prstClr val="white"/>
              </a:solidFill>
              <a:effectLst/>
              <a:uLnTx/>
              <a:uFillTx/>
              <a:latin typeface="Barlow" panose="00000500000000000000" pitchFamily="2" charset="0"/>
            </a:endParaRPr>
          </a:p>
        </p:txBody>
      </p:sp>
    </p:spTree>
    <p:extLst>
      <p:ext uri="{BB962C8B-B14F-4D97-AF65-F5344CB8AC3E}">
        <p14:creationId xmlns:p14="http://schemas.microsoft.com/office/powerpoint/2010/main" val="20734338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40" y="2228672"/>
            <a:ext cx="11213353" cy="2400657"/>
          </a:xfrm>
          <a:prstGeom prst="rect">
            <a:avLst/>
          </a:prstGeom>
          <a:noFill/>
        </p:spPr>
        <p:txBody>
          <a:bodyPr wrap="square" rtlCol="0">
            <a:spAutoFit/>
          </a:bodyPr>
          <a:lstStyle/>
          <a:p>
            <a:pPr lvl="0">
              <a:defRPr/>
            </a:pPr>
            <a:r>
              <a:rPr lang="pt-PT" sz="8800" b="1" dirty="0">
                <a:solidFill>
                  <a:prstClr val="white"/>
                </a:solidFill>
                <a:effectLst>
                  <a:outerShdw blurRad="38100" dist="38100" dir="2700000" algn="tl">
                    <a:srgbClr val="000000">
                      <a:alpha val="43137"/>
                    </a:srgbClr>
                  </a:outerShdw>
                </a:effectLst>
                <a:latin typeface="Barlow" panose="00000500000000000000" pitchFamily="2" charset="0"/>
              </a:rPr>
              <a:t>MEET THE WORLD</a:t>
            </a:r>
          </a:p>
          <a:p>
            <a:pPr lvl="0">
              <a:defRPr/>
            </a:pPr>
            <a:r>
              <a:rPr kumimoji="0" lang="pt-PT" sz="6200" b="1" i="0" u="none" strike="noStrike" kern="1200" cap="none" spc="0" normalizeH="0" baseline="0" noProof="0" dirty="0">
                <a:ln>
                  <a:noFill/>
                </a:ln>
                <a:solidFill>
                  <a:prstClr val="white"/>
                </a:solidFill>
                <a:effectLst/>
                <a:uLnTx/>
                <a:uFillTx/>
                <a:latin typeface="Barlow" panose="00000500000000000000" pitchFamily="2" charset="0"/>
              </a:rPr>
              <a:t>AT POLITÉCNICO DE SETÚBAL</a:t>
            </a:r>
          </a:p>
        </p:txBody>
      </p:sp>
    </p:spTree>
    <p:extLst>
      <p:ext uri="{BB962C8B-B14F-4D97-AF65-F5344CB8AC3E}">
        <p14:creationId xmlns:p14="http://schemas.microsoft.com/office/powerpoint/2010/main" val="1759860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40" y="618186"/>
            <a:ext cx="5632360" cy="830997"/>
          </a:xfrm>
          <a:prstGeom prst="rect">
            <a:avLst/>
          </a:prstGeom>
          <a:noFill/>
        </p:spPr>
        <p:txBody>
          <a:bodyPr wrap="square" rtlCol="0">
            <a:spAutoFit/>
          </a:bodyPr>
          <a:lstStyle/>
          <a:p>
            <a:r>
              <a:rPr lang="pt-PT" sz="4800" b="1" dirty="0">
                <a:solidFill>
                  <a:schemeClr val="bg1"/>
                </a:solidFill>
                <a:effectLst>
                  <a:outerShdw blurRad="38100" dist="38100" dir="2700000" algn="tl">
                    <a:srgbClr val="000000">
                      <a:alpha val="43137"/>
                    </a:srgbClr>
                  </a:outerShdw>
                </a:effectLst>
                <a:latin typeface="Barlow" panose="00000500000000000000" pitchFamily="2" charset="0"/>
              </a:rPr>
              <a:t>ABOUT US</a:t>
            </a:r>
          </a:p>
        </p:txBody>
      </p:sp>
      <p:sp>
        <p:nvSpPr>
          <p:cNvPr id="6" name="Marcador de Posição de Conteúdo 2"/>
          <p:cNvSpPr>
            <a:spLocks noGrp="1"/>
          </p:cNvSpPr>
          <p:nvPr>
            <p:ph idx="1"/>
          </p:nvPr>
        </p:nvSpPr>
        <p:spPr>
          <a:xfrm>
            <a:off x="463640" y="2446985"/>
            <a:ext cx="11728360" cy="4164022"/>
          </a:xfrm>
        </p:spPr>
        <p:txBody>
          <a:bodyPr>
            <a:normAutofit/>
          </a:bodyPr>
          <a:lstStyle/>
          <a:p>
            <a:pPr marL="0" indent="0">
              <a:lnSpc>
                <a:spcPct val="100000"/>
              </a:lnSpc>
              <a:buClr>
                <a:srgbClr val="007469"/>
              </a:buClr>
              <a:buNone/>
            </a:pPr>
            <a:r>
              <a:rPr lang="pt-PT" sz="2400" b="1" dirty="0">
                <a:solidFill>
                  <a:srgbClr val="009697"/>
                </a:solidFill>
                <a:latin typeface="Barlow" panose="00000500000000000000" pitchFamily="2" charset="0"/>
              </a:rPr>
              <a:t>›</a:t>
            </a:r>
            <a:r>
              <a:rPr lang="pt-PT" sz="2400" b="1" dirty="0">
                <a:latin typeface="Barlow" panose="00000500000000000000" pitchFamily="2" charset="0"/>
              </a:rPr>
              <a:t> </a:t>
            </a:r>
            <a:r>
              <a:rPr lang="pt-PT" sz="2400" dirty="0">
                <a:latin typeface="Barlow" panose="00000500000000000000" pitchFamily="2" charset="0"/>
              </a:rPr>
              <a:t>Public </a:t>
            </a:r>
            <a:r>
              <a:rPr lang="pt-PT" sz="2400" dirty="0" err="1">
                <a:latin typeface="Barlow" panose="00000500000000000000" pitchFamily="2" charset="0"/>
              </a:rPr>
              <a:t>Higher</a:t>
            </a:r>
            <a:r>
              <a:rPr lang="pt-PT" sz="2400" dirty="0">
                <a:latin typeface="Barlow" panose="00000500000000000000" pitchFamily="2" charset="0"/>
              </a:rPr>
              <a:t> </a:t>
            </a:r>
            <a:r>
              <a:rPr lang="pt-PT" sz="2400" dirty="0" err="1">
                <a:latin typeface="Barlow" panose="00000500000000000000" pitchFamily="2" charset="0"/>
              </a:rPr>
              <a:t>Education</a:t>
            </a:r>
            <a:endParaRPr lang="pt-PT" sz="2400" dirty="0">
              <a:latin typeface="Barlow" panose="00000500000000000000" pitchFamily="2" charset="0"/>
            </a:endParaRPr>
          </a:p>
          <a:p>
            <a:pPr marL="0" indent="0">
              <a:lnSpc>
                <a:spcPct val="100000"/>
              </a:lnSpc>
              <a:buClr>
                <a:srgbClr val="007469"/>
              </a:buClr>
              <a:buNone/>
            </a:pPr>
            <a:r>
              <a:rPr lang="pt-PT" sz="2400" b="1" dirty="0">
                <a:solidFill>
                  <a:srgbClr val="009697"/>
                </a:solidFill>
                <a:latin typeface="Barlow" panose="00000500000000000000" pitchFamily="2" charset="0"/>
              </a:rPr>
              <a:t>›</a:t>
            </a:r>
            <a:r>
              <a:rPr lang="pt-PT" sz="2400" b="1" dirty="0">
                <a:latin typeface="Barlow" panose="00000500000000000000" pitchFamily="2" charset="0"/>
              </a:rPr>
              <a:t> </a:t>
            </a:r>
            <a:r>
              <a:rPr lang="pt-PT" sz="2400" dirty="0" err="1">
                <a:latin typeface="Barlow" panose="00000500000000000000" pitchFamily="2" charset="0"/>
              </a:rPr>
              <a:t>European</a:t>
            </a:r>
            <a:r>
              <a:rPr lang="pt-PT" sz="2400" dirty="0">
                <a:latin typeface="Barlow" panose="00000500000000000000" pitchFamily="2" charset="0"/>
              </a:rPr>
              <a:t> </a:t>
            </a:r>
            <a:r>
              <a:rPr lang="pt-PT" sz="2400" dirty="0" err="1">
                <a:latin typeface="Barlow" panose="00000500000000000000" pitchFamily="2" charset="0"/>
              </a:rPr>
              <a:t>University</a:t>
            </a:r>
            <a:endParaRPr lang="pt-PT" sz="2400" dirty="0">
              <a:latin typeface="Barlow" panose="00000500000000000000" pitchFamily="2" charset="0"/>
            </a:endParaRPr>
          </a:p>
          <a:p>
            <a:pPr marL="0" indent="0">
              <a:lnSpc>
                <a:spcPct val="100000"/>
              </a:lnSpc>
              <a:buClr>
                <a:srgbClr val="007469"/>
              </a:buClr>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dirty="0">
                <a:latin typeface="Barlow" panose="00000500000000000000" pitchFamily="2" charset="0"/>
              </a:rPr>
              <a:t>Practical training adapted to the </a:t>
            </a:r>
            <a:r>
              <a:rPr lang="en-US" sz="2400" dirty="0" err="1">
                <a:latin typeface="Barlow" panose="00000500000000000000" pitchFamily="2" charset="0"/>
              </a:rPr>
              <a:t>labour</a:t>
            </a:r>
            <a:r>
              <a:rPr lang="en-US" sz="2400" dirty="0">
                <a:latin typeface="Barlow" panose="00000500000000000000" pitchFamily="2" charset="0"/>
              </a:rPr>
              <a:t> market</a:t>
            </a:r>
          </a:p>
          <a:p>
            <a:pPr marL="0" indent="0">
              <a:lnSpc>
                <a:spcPct val="100000"/>
              </a:lnSpc>
              <a:buClr>
                <a:srgbClr val="007469"/>
              </a:buClr>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dirty="0" err="1">
                <a:latin typeface="Barlow" panose="00000500000000000000" pitchFamily="2" charset="0"/>
              </a:rPr>
              <a:t>High</a:t>
            </a:r>
            <a:r>
              <a:rPr lang="pt-PT" sz="2400" dirty="0">
                <a:latin typeface="Barlow" panose="00000500000000000000" pitchFamily="2" charset="0"/>
              </a:rPr>
              <a:t> </a:t>
            </a:r>
            <a:r>
              <a:rPr lang="pt-PT" sz="2400" dirty="0" err="1">
                <a:latin typeface="Barlow" panose="00000500000000000000" pitchFamily="2" charset="0"/>
              </a:rPr>
              <a:t>employment</a:t>
            </a:r>
            <a:r>
              <a:rPr lang="pt-PT" sz="2400" dirty="0">
                <a:latin typeface="Barlow" panose="00000500000000000000" pitchFamily="2" charset="0"/>
              </a:rPr>
              <a:t> rate</a:t>
            </a:r>
          </a:p>
          <a:p>
            <a:pPr marL="0" indent="0">
              <a:lnSpc>
                <a:spcPct val="100000"/>
              </a:lnSpc>
              <a:buClr>
                <a:srgbClr val="007469"/>
              </a:buClr>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dirty="0">
                <a:latin typeface="Barlow" panose="00000500000000000000" pitchFamily="2" charset="0"/>
              </a:rPr>
              <a:t>Strict cooperation with the corporate tissue</a:t>
            </a:r>
          </a:p>
          <a:p>
            <a:pPr marL="0" indent="0">
              <a:lnSpc>
                <a:spcPct val="100000"/>
              </a:lnSpc>
              <a:buClr>
                <a:srgbClr val="007469"/>
              </a:buClr>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dirty="0">
                <a:latin typeface="Barlow" panose="00000500000000000000" pitchFamily="2" charset="0"/>
              </a:rPr>
              <a:t>Focus on research, innovation and entrepreneurship</a:t>
            </a:r>
          </a:p>
          <a:p>
            <a:pPr marL="0" indent="0">
              <a:lnSpc>
                <a:spcPct val="100000"/>
              </a:lnSpc>
              <a:buClr>
                <a:srgbClr val="007469"/>
              </a:buClr>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dirty="0">
                <a:latin typeface="Barlow" panose="00000500000000000000" pitchFamily="2" charset="0"/>
              </a:rPr>
              <a:t>Open </a:t>
            </a:r>
            <a:r>
              <a:rPr lang="pt-PT" sz="2400" dirty="0" err="1">
                <a:latin typeface="Barlow" panose="00000500000000000000" pitchFamily="2" charset="0"/>
              </a:rPr>
              <a:t>and</a:t>
            </a:r>
            <a:r>
              <a:rPr lang="pt-PT" sz="2400" dirty="0">
                <a:latin typeface="Barlow" panose="00000500000000000000" pitchFamily="2" charset="0"/>
              </a:rPr>
              <a:t> </a:t>
            </a:r>
            <a:r>
              <a:rPr lang="pt-PT" sz="2400" dirty="0" err="1">
                <a:latin typeface="Barlow" panose="00000500000000000000" pitchFamily="2" charset="0"/>
              </a:rPr>
              <a:t>international</a:t>
            </a:r>
            <a:r>
              <a:rPr lang="pt-PT" sz="2400" dirty="0">
                <a:latin typeface="Barlow" panose="00000500000000000000" pitchFamily="2" charset="0"/>
              </a:rPr>
              <a:t> </a:t>
            </a:r>
            <a:r>
              <a:rPr lang="pt-PT" sz="2400" dirty="0" err="1">
                <a:latin typeface="Barlow" panose="00000500000000000000" pitchFamily="2" charset="0"/>
              </a:rPr>
              <a:t>community</a:t>
            </a:r>
            <a:endParaRPr lang="pt-PT" sz="2400" dirty="0">
              <a:latin typeface="Barlow" panose="00000500000000000000" pitchFamily="2" charset="0"/>
            </a:endParaRPr>
          </a:p>
          <a:p>
            <a:pPr marL="0" indent="0">
              <a:lnSpc>
                <a:spcPct val="100000"/>
              </a:lnSpc>
              <a:buClr>
                <a:srgbClr val="007469"/>
              </a:buClr>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dirty="0">
                <a:latin typeface="Barlow" panose="00000500000000000000" pitchFamily="2" charset="0"/>
              </a:rPr>
              <a:t>Commitment to sustainability and social inclusion</a:t>
            </a:r>
            <a:endParaRPr lang="pt-PT" sz="2400" dirty="0">
              <a:latin typeface="Barlow" panose="00000500000000000000" pitchFamily="2" charset="0"/>
            </a:endParaRPr>
          </a:p>
        </p:txBody>
      </p:sp>
      <p:sp>
        <p:nvSpPr>
          <p:cNvPr id="8" name="Rectangle 7"/>
          <p:cNvSpPr/>
          <p:nvPr/>
        </p:nvSpPr>
        <p:spPr>
          <a:xfrm>
            <a:off x="10731062" y="144506"/>
            <a:ext cx="1460938"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9" name="TextBox 8"/>
          <p:cNvSpPr txBox="1"/>
          <p:nvPr/>
        </p:nvSpPr>
        <p:spPr>
          <a:xfrm>
            <a:off x="10731062" y="159895"/>
            <a:ext cx="1460937" cy="369332"/>
          </a:xfrm>
          <a:prstGeom prst="rect">
            <a:avLst/>
          </a:prstGeom>
          <a:noFill/>
        </p:spPr>
        <p:txBody>
          <a:bodyPr wrap="square" rtlCol="0">
            <a:spAutoFit/>
          </a:bodyPr>
          <a:lstStyle/>
          <a:p>
            <a:pPr algn="ctr"/>
            <a:r>
              <a:rPr lang="pt-PT" b="1" dirty="0">
                <a:solidFill>
                  <a:srgbClr val="009697"/>
                </a:solidFill>
                <a:latin typeface="Barlow" panose="00000500000000000000" pitchFamily="2" charset="0"/>
              </a:rPr>
              <a:t>DISCOVER</a:t>
            </a:r>
          </a:p>
        </p:txBody>
      </p:sp>
    </p:spTree>
    <p:extLst>
      <p:ext uri="{BB962C8B-B14F-4D97-AF65-F5344CB8AC3E}">
        <p14:creationId xmlns:p14="http://schemas.microsoft.com/office/powerpoint/2010/main" val="33080322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208" r="8365"/>
          <a:stretch/>
        </p:blipFill>
        <p:spPr>
          <a:xfrm>
            <a:off x="552107" y="171204"/>
            <a:ext cx="4185229" cy="3162547"/>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6523" r="4645"/>
          <a:stretch/>
        </p:blipFill>
        <p:spPr>
          <a:xfrm>
            <a:off x="552107" y="3504953"/>
            <a:ext cx="4185229" cy="3137247"/>
          </a:xfrm>
          <a:prstGeom prst="rect">
            <a:avLst/>
          </a:prstGeom>
        </p:spPr>
      </p:pic>
      <p:sp>
        <p:nvSpPr>
          <p:cNvPr id="11" name="Rectangle 10"/>
          <p:cNvSpPr/>
          <p:nvPr/>
        </p:nvSpPr>
        <p:spPr>
          <a:xfrm>
            <a:off x="552110" y="3504955"/>
            <a:ext cx="4185226" cy="3137247"/>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1200" cap="none" spc="0" normalizeH="0" baseline="0" noProof="0">
              <a:ln>
                <a:noFill/>
              </a:ln>
              <a:solidFill>
                <a:prstClr val="white"/>
              </a:solidFill>
              <a:effectLst/>
              <a:uLnTx/>
              <a:uFillTx/>
              <a:latin typeface="Barlow" panose="00000500000000000000" pitchFamily="2" charset="0"/>
            </a:endParaRPr>
          </a:p>
        </p:txBody>
      </p:sp>
      <p:sp>
        <p:nvSpPr>
          <p:cNvPr id="10" name="Rectangle 9"/>
          <p:cNvSpPr/>
          <p:nvPr/>
        </p:nvSpPr>
        <p:spPr>
          <a:xfrm>
            <a:off x="552111" y="171204"/>
            <a:ext cx="4185226" cy="3162547"/>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1200" cap="none" spc="0" normalizeH="0" baseline="0" noProof="0">
              <a:ln>
                <a:noFill/>
              </a:ln>
              <a:solidFill>
                <a:prstClr val="white"/>
              </a:solidFill>
              <a:effectLst/>
              <a:uLnTx/>
              <a:uFillTx/>
              <a:latin typeface="Barlow" panose="00000500000000000000" pitchFamily="2" charset="0"/>
            </a:endParaRPr>
          </a:p>
        </p:txBody>
      </p:sp>
      <p:sp>
        <p:nvSpPr>
          <p:cNvPr id="7" name="TextBox 6"/>
          <p:cNvSpPr txBox="1"/>
          <p:nvPr/>
        </p:nvSpPr>
        <p:spPr>
          <a:xfrm>
            <a:off x="5345721" y="838903"/>
            <a:ext cx="6846277" cy="1200329"/>
          </a:xfrm>
          <a:prstGeom prst="rect">
            <a:avLst/>
          </a:prstGeom>
          <a:noFill/>
        </p:spPr>
        <p:txBody>
          <a:bodyPr wrap="square" rtlCol="0">
            <a:spAutoFit/>
          </a:bodyPr>
          <a:lstStyle/>
          <a:p>
            <a:pPr lvl="0">
              <a:defRPr/>
            </a:pPr>
            <a:r>
              <a:rPr lang="pt-PT" sz="4400" b="1" dirty="0">
                <a:solidFill>
                  <a:srgbClr val="009697"/>
                </a:solidFill>
                <a:effectLst>
                  <a:outerShdw blurRad="38100" dist="38100" dir="2700000" algn="tl">
                    <a:srgbClr val="000000">
                      <a:alpha val="43137"/>
                    </a:srgbClr>
                  </a:outerShdw>
                </a:effectLst>
                <a:latin typeface="Barlow" panose="00000500000000000000" pitchFamily="2" charset="0"/>
              </a:rPr>
              <a:t>INTERNATIONALISATION</a:t>
            </a:r>
          </a:p>
          <a:p>
            <a:pPr lvl="0">
              <a:defRPr/>
            </a:pPr>
            <a:r>
              <a:rPr lang="pt-PT" sz="2800" b="1" i="1" dirty="0" err="1">
                <a:effectLst>
                  <a:outerShdw blurRad="38100" dist="38100" dir="2700000" algn="tl">
                    <a:srgbClr val="000000">
                      <a:alpha val="43137"/>
                    </a:srgbClr>
                  </a:outerShdw>
                </a:effectLst>
                <a:latin typeface="Barlow" panose="00000500000000000000" pitchFamily="2" charset="0"/>
              </a:rPr>
              <a:t>Incoming</a:t>
            </a:r>
            <a:r>
              <a:rPr lang="pt-PT" sz="2800" b="1" i="1" dirty="0">
                <a:effectLst>
                  <a:outerShdw blurRad="38100" dist="38100" dir="2700000" algn="tl">
                    <a:srgbClr val="000000">
                      <a:alpha val="43137"/>
                    </a:srgbClr>
                  </a:outerShdw>
                </a:effectLst>
                <a:latin typeface="Barlow" panose="00000500000000000000" pitchFamily="2" charset="0"/>
              </a:rPr>
              <a:t> </a:t>
            </a:r>
            <a:r>
              <a:rPr lang="pt-PT" sz="2800" b="1" i="1" dirty="0" err="1">
                <a:effectLst>
                  <a:outerShdw blurRad="38100" dist="38100" dir="2700000" algn="tl">
                    <a:srgbClr val="000000">
                      <a:alpha val="43137"/>
                    </a:srgbClr>
                  </a:outerShdw>
                </a:effectLst>
                <a:latin typeface="Barlow" panose="00000500000000000000" pitchFamily="2" charset="0"/>
              </a:rPr>
              <a:t>and</a:t>
            </a:r>
            <a:r>
              <a:rPr lang="pt-PT" sz="2800" b="1" i="1" dirty="0">
                <a:effectLst>
                  <a:outerShdw blurRad="38100" dist="38100" dir="2700000" algn="tl">
                    <a:srgbClr val="000000">
                      <a:alpha val="43137"/>
                    </a:srgbClr>
                  </a:outerShdw>
                </a:effectLst>
                <a:latin typeface="Barlow" panose="00000500000000000000" pitchFamily="2" charset="0"/>
              </a:rPr>
              <a:t> </a:t>
            </a:r>
            <a:r>
              <a:rPr lang="pt-PT" sz="2800" b="1" i="1" dirty="0" err="1">
                <a:effectLst>
                  <a:outerShdw blurRad="38100" dist="38100" dir="2700000" algn="tl">
                    <a:srgbClr val="000000">
                      <a:alpha val="43137"/>
                    </a:srgbClr>
                  </a:outerShdw>
                </a:effectLst>
                <a:latin typeface="Barlow" panose="00000500000000000000" pitchFamily="2" charset="0"/>
              </a:rPr>
              <a:t>Outgoing</a:t>
            </a:r>
            <a:r>
              <a:rPr lang="pt-PT" sz="2800" b="1" i="1" dirty="0">
                <a:effectLst>
                  <a:outerShdw blurRad="38100" dist="38100" dir="2700000" algn="tl">
                    <a:srgbClr val="000000">
                      <a:alpha val="43137"/>
                    </a:srgbClr>
                  </a:outerShdw>
                </a:effectLst>
                <a:latin typeface="Barlow" panose="00000500000000000000" pitchFamily="2" charset="0"/>
              </a:rPr>
              <a:t> </a:t>
            </a:r>
            <a:r>
              <a:rPr lang="pt-PT" sz="2800" b="1" i="1" dirty="0" err="1">
                <a:effectLst>
                  <a:outerShdw blurRad="38100" dist="38100" dir="2700000" algn="tl">
                    <a:srgbClr val="000000">
                      <a:alpha val="43137"/>
                    </a:srgbClr>
                  </a:outerShdw>
                </a:effectLst>
                <a:latin typeface="Barlow" panose="00000500000000000000" pitchFamily="2" charset="0"/>
              </a:rPr>
              <a:t>Mobility</a:t>
            </a:r>
            <a:endParaRPr kumimoji="0" lang="pt-PT" sz="2800" b="1" i="1" u="none" strike="noStrike" kern="1200" cap="none" spc="0" normalizeH="0" baseline="0" noProof="0" dirty="0">
              <a:ln>
                <a:noFill/>
              </a:ln>
              <a:effectLst>
                <a:outerShdw blurRad="38100" dist="38100" dir="2700000" algn="tl">
                  <a:srgbClr val="000000">
                    <a:alpha val="43137"/>
                  </a:srgbClr>
                </a:outerShdw>
              </a:effectLst>
              <a:uLnTx/>
              <a:uFillTx/>
              <a:latin typeface="Barlow" panose="00000500000000000000" pitchFamily="2" charset="0"/>
            </a:endParaRPr>
          </a:p>
        </p:txBody>
      </p:sp>
      <p:sp>
        <p:nvSpPr>
          <p:cNvPr id="8" name="Marcador de Posição de Conteúdo 2"/>
          <p:cNvSpPr>
            <a:spLocks noGrp="1"/>
          </p:cNvSpPr>
          <p:nvPr>
            <p:ph idx="1"/>
          </p:nvPr>
        </p:nvSpPr>
        <p:spPr>
          <a:xfrm>
            <a:off x="5345722" y="2238703"/>
            <a:ext cx="6846277" cy="4403497"/>
          </a:xfrm>
        </p:spPr>
        <p:txBody>
          <a:bodyPr>
            <a:normAutofit fontScale="77500" lnSpcReduction="20000"/>
          </a:bodyPr>
          <a:lstStyle/>
          <a:p>
            <a:pPr marL="0" indent="0">
              <a:lnSpc>
                <a:spcPct val="110000"/>
              </a:lnSpc>
              <a:buNone/>
            </a:pPr>
            <a:r>
              <a:rPr lang="pt-PT" sz="2900" b="1" dirty="0" err="1">
                <a:solidFill>
                  <a:srgbClr val="009697"/>
                </a:solidFill>
                <a:latin typeface="Barlow" panose="00000500000000000000" pitchFamily="2" charset="0"/>
              </a:rPr>
              <a:t>Student</a:t>
            </a:r>
            <a:r>
              <a:rPr lang="pt-PT" sz="2900" b="1" dirty="0">
                <a:solidFill>
                  <a:srgbClr val="009697"/>
                </a:solidFill>
                <a:latin typeface="Barlow" panose="00000500000000000000" pitchFamily="2" charset="0"/>
              </a:rPr>
              <a:t> Exchange </a:t>
            </a:r>
            <a:r>
              <a:rPr lang="pt-PT" sz="2900" b="1" dirty="0" err="1">
                <a:solidFill>
                  <a:srgbClr val="009697"/>
                </a:solidFill>
                <a:latin typeface="Barlow" panose="00000500000000000000" pitchFamily="2" charset="0"/>
              </a:rPr>
              <a:t>Opportunities</a:t>
            </a:r>
            <a:endParaRPr lang="pt-PT" sz="2900" b="1" dirty="0">
              <a:solidFill>
                <a:srgbClr val="009697"/>
              </a:solidFill>
              <a:latin typeface="Barlow" panose="00000500000000000000" pitchFamily="2" charset="0"/>
            </a:endParaRPr>
          </a:p>
          <a:p>
            <a:pPr marL="0" indent="0">
              <a:lnSpc>
                <a:spcPct val="110000"/>
              </a:lnSpc>
              <a:buNone/>
            </a:pPr>
            <a:r>
              <a:rPr lang="pt-PT" sz="2600" b="1" dirty="0">
                <a:solidFill>
                  <a:srgbClr val="009697"/>
                </a:solidFill>
                <a:latin typeface="Barlow" panose="00000500000000000000" pitchFamily="2" charset="0"/>
              </a:rPr>
              <a:t>›</a:t>
            </a:r>
            <a:r>
              <a:rPr lang="pt-PT" sz="2600" b="1" dirty="0">
                <a:solidFill>
                  <a:srgbClr val="007469"/>
                </a:solidFill>
                <a:latin typeface="Barlow" panose="00000500000000000000" pitchFamily="2" charset="0"/>
              </a:rPr>
              <a:t> </a:t>
            </a:r>
            <a:r>
              <a:rPr lang="pt-PT" sz="2600" dirty="0">
                <a:effectLst/>
                <a:latin typeface="Barlow" panose="00000500000000000000" pitchFamily="2" charset="0"/>
              </a:rPr>
              <a:t>Erasmus+ </a:t>
            </a:r>
            <a:r>
              <a:rPr lang="pt-PT" sz="2600" dirty="0" err="1">
                <a:effectLst/>
                <a:latin typeface="Barlow" panose="00000500000000000000" pitchFamily="2" charset="0"/>
              </a:rPr>
              <a:t>Programme</a:t>
            </a:r>
            <a:endParaRPr lang="pt-PT" sz="2600" dirty="0">
              <a:effectLst/>
              <a:latin typeface="Barlow" panose="00000500000000000000" pitchFamily="2" charset="0"/>
            </a:endParaRPr>
          </a:p>
          <a:p>
            <a:pPr marL="0" indent="0">
              <a:lnSpc>
                <a:spcPct val="110000"/>
              </a:lnSpc>
              <a:buNone/>
            </a:pPr>
            <a:r>
              <a:rPr lang="pt-PT" sz="2600" b="1" dirty="0">
                <a:solidFill>
                  <a:srgbClr val="009697"/>
                </a:solidFill>
                <a:latin typeface="Barlow" panose="00000500000000000000" pitchFamily="2" charset="0"/>
              </a:rPr>
              <a:t>›</a:t>
            </a:r>
            <a:r>
              <a:rPr lang="pt-PT" sz="2600" b="1" dirty="0">
                <a:solidFill>
                  <a:srgbClr val="007469"/>
                </a:solidFill>
                <a:latin typeface="Barlow" panose="00000500000000000000" pitchFamily="2" charset="0"/>
              </a:rPr>
              <a:t> </a:t>
            </a:r>
            <a:r>
              <a:rPr lang="pt-PT" sz="2600" dirty="0">
                <a:latin typeface="Barlow" panose="00000500000000000000" pitchFamily="2" charset="0"/>
              </a:rPr>
              <a:t>Santander Erasmus </a:t>
            </a:r>
            <a:r>
              <a:rPr lang="pt-PT" sz="2600" dirty="0" err="1">
                <a:latin typeface="Barlow" panose="00000500000000000000" pitchFamily="2" charset="0"/>
              </a:rPr>
              <a:t>Scholarships</a:t>
            </a:r>
            <a:endParaRPr lang="pt-PT" sz="2600" dirty="0">
              <a:latin typeface="Barlow" panose="00000500000000000000" pitchFamily="2" charset="0"/>
            </a:endParaRPr>
          </a:p>
          <a:p>
            <a:pPr marL="0" indent="0">
              <a:lnSpc>
                <a:spcPct val="110000"/>
              </a:lnSpc>
              <a:buNone/>
            </a:pPr>
            <a:r>
              <a:rPr lang="pt-PT" sz="2600" b="1" dirty="0">
                <a:solidFill>
                  <a:srgbClr val="009697"/>
                </a:solidFill>
                <a:latin typeface="Barlow" panose="00000500000000000000" pitchFamily="2" charset="0"/>
              </a:rPr>
              <a:t>›</a:t>
            </a:r>
            <a:r>
              <a:rPr lang="pt-PT" sz="2600" b="1" dirty="0">
                <a:solidFill>
                  <a:srgbClr val="007469"/>
                </a:solidFill>
                <a:latin typeface="Barlow" panose="00000500000000000000" pitchFamily="2" charset="0"/>
              </a:rPr>
              <a:t> </a:t>
            </a:r>
            <a:r>
              <a:rPr lang="pt-PT" sz="2600" dirty="0" err="1">
                <a:latin typeface="Barlow" panose="00000500000000000000" pitchFamily="2" charset="0"/>
              </a:rPr>
              <a:t>Ibero-American</a:t>
            </a:r>
            <a:r>
              <a:rPr lang="pt-PT" sz="2600" dirty="0">
                <a:latin typeface="Barlow" panose="00000500000000000000" pitchFamily="2" charset="0"/>
              </a:rPr>
              <a:t> Santander </a:t>
            </a:r>
            <a:r>
              <a:rPr lang="pt-PT" sz="2600" dirty="0" err="1">
                <a:latin typeface="Barlow" panose="00000500000000000000" pitchFamily="2" charset="0"/>
              </a:rPr>
              <a:t>University</a:t>
            </a:r>
            <a:r>
              <a:rPr lang="pt-PT" sz="2600" dirty="0">
                <a:latin typeface="Barlow" panose="00000500000000000000" pitchFamily="2" charset="0"/>
              </a:rPr>
              <a:t> </a:t>
            </a:r>
            <a:r>
              <a:rPr lang="pt-PT" sz="2600" dirty="0" err="1">
                <a:latin typeface="Barlow" panose="00000500000000000000" pitchFamily="2" charset="0"/>
              </a:rPr>
              <a:t>Scholarships</a:t>
            </a:r>
            <a:endParaRPr lang="pt-PT" sz="2600" dirty="0">
              <a:latin typeface="Barlow" panose="00000500000000000000" pitchFamily="2" charset="0"/>
            </a:endParaRPr>
          </a:p>
          <a:p>
            <a:pPr marL="0" indent="0">
              <a:lnSpc>
                <a:spcPct val="110000"/>
              </a:lnSpc>
              <a:buNone/>
            </a:pPr>
            <a:r>
              <a:rPr lang="pt-PT" sz="2600" b="1" dirty="0">
                <a:solidFill>
                  <a:srgbClr val="009697"/>
                </a:solidFill>
                <a:latin typeface="Barlow" panose="00000500000000000000" pitchFamily="2" charset="0"/>
              </a:rPr>
              <a:t>›</a:t>
            </a:r>
            <a:r>
              <a:rPr lang="pt-PT" sz="2600" b="1" dirty="0">
                <a:solidFill>
                  <a:srgbClr val="007469"/>
                </a:solidFill>
                <a:latin typeface="Barlow" panose="00000500000000000000" pitchFamily="2" charset="0"/>
              </a:rPr>
              <a:t> </a:t>
            </a:r>
            <a:r>
              <a:rPr lang="pt-PT" sz="2600" dirty="0">
                <a:latin typeface="Barlow" panose="00000500000000000000" pitchFamily="2" charset="0"/>
              </a:rPr>
              <a:t>Macau </a:t>
            </a:r>
            <a:r>
              <a:rPr lang="pt-PT" sz="2600" dirty="0" err="1">
                <a:latin typeface="Barlow" panose="00000500000000000000" pitchFamily="2" charset="0"/>
              </a:rPr>
              <a:t>Polytechnic</a:t>
            </a:r>
            <a:r>
              <a:rPr lang="pt-PT" sz="2600" dirty="0">
                <a:latin typeface="Barlow" panose="00000500000000000000" pitchFamily="2" charset="0"/>
              </a:rPr>
              <a:t> </a:t>
            </a:r>
            <a:r>
              <a:rPr lang="pt-PT" sz="2600" dirty="0" err="1">
                <a:latin typeface="Barlow" panose="00000500000000000000" pitchFamily="2" charset="0"/>
              </a:rPr>
              <a:t>University</a:t>
            </a:r>
            <a:br>
              <a:rPr lang="pt-PT" sz="2400" dirty="0">
                <a:effectLst/>
                <a:latin typeface="Barlow" panose="00000500000000000000" pitchFamily="2" charset="0"/>
              </a:rPr>
            </a:br>
            <a:br>
              <a:rPr lang="pt-PT" sz="2400" dirty="0">
                <a:effectLst/>
                <a:latin typeface="Barlow" panose="00000500000000000000" pitchFamily="2" charset="0"/>
              </a:rPr>
            </a:br>
            <a:r>
              <a:rPr lang="pt-PT" sz="2900" b="1" dirty="0" err="1">
                <a:solidFill>
                  <a:srgbClr val="009697"/>
                </a:solidFill>
                <a:latin typeface="Barlow" panose="00000500000000000000" pitchFamily="2" charset="0"/>
              </a:rPr>
              <a:t>Employee</a:t>
            </a:r>
            <a:r>
              <a:rPr lang="pt-PT" sz="2900" b="1" dirty="0">
                <a:solidFill>
                  <a:srgbClr val="009697"/>
                </a:solidFill>
                <a:latin typeface="Barlow" panose="00000500000000000000" pitchFamily="2" charset="0"/>
              </a:rPr>
              <a:t> Exchange </a:t>
            </a:r>
            <a:r>
              <a:rPr lang="pt-PT" sz="2900" b="1" dirty="0" err="1">
                <a:solidFill>
                  <a:srgbClr val="009697"/>
                </a:solidFill>
                <a:latin typeface="Barlow" panose="00000500000000000000" pitchFamily="2" charset="0"/>
              </a:rPr>
              <a:t>Opportunities</a:t>
            </a:r>
            <a:endParaRPr lang="pt-PT" sz="2900" b="1" dirty="0">
              <a:solidFill>
                <a:srgbClr val="009697"/>
              </a:solidFill>
              <a:latin typeface="Barlow" panose="00000500000000000000" pitchFamily="2" charset="0"/>
            </a:endParaRPr>
          </a:p>
          <a:p>
            <a:pPr marL="0" indent="0">
              <a:lnSpc>
                <a:spcPct val="110000"/>
              </a:lnSpc>
              <a:buNone/>
            </a:pPr>
            <a:r>
              <a:rPr lang="pt-PT" sz="2600" b="1" dirty="0">
                <a:solidFill>
                  <a:srgbClr val="009697"/>
                </a:solidFill>
                <a:latin typeface="Barlow" panose="00000500000000000000" pitchFamily="2" charset="0"/>
              </a:rPr>
              <a:t>›</a:t>
            </a:r>
            <a:r>
              <a:rPr lang="pt-PT" sz="2600" b="1" dirty="0">
                <a:solidFill>
                  <a:srgbClr val="007469"/>
                </a:solidFill>
                <a:latin typeface="Barlow" panose="00000500000000000000" pitchFamily="2" charset="0"/>
              </a:rPr>
              <a:t> </a:t>
            </a:r>
            <a:r>
              <a:rPr lang="pt-PT" sz="2600" dirty="0">
                <a:latin typeface="Barlow" panose="00000500000000000000" pitchFamily="2" charset="0"/>
              </a:rPr>
              <a:t>Erasmus+ </a:t>
            </a:r>
            <a:r>
              <a:rPr lang="pt-PT" sz="2600" dirty="0" err="1">
                <a:latin typeface="Barlow" panose="00000500000000000000" pitchFamily="2" charset="0"/>
              </a:rPr>
              <a:t>Programme</a:t>
            </a:r>
            <a:r>
              <a:rPr lang="pt-PT" sz="2600" dirty="0">
                <a:latin typeface="Barlow" panose="00000500000000000000" pitchFamily="2" charset="0"/>
              </a:rPr>
              <a:t> </a:t>
            </a:r>
            <a:r>
              <a:rPr lang="pt-PT" sz="2100" dirty="0">
                <a:latin typeface="Barlow" panose="00000500000000000000" pitchFamily="2" charset="0"/>
              </a:rPr>
              <a:t>(</a:t>
            </a:r>
            <a:r>
              <a:rPr lang="pt-PT" sz="2100" dirty="0" err="1">
                <a:latin typeface="Barlow" panose="00000500000000000000" pitchFamily="2" charset="0"/>
              </a:rPr>
              <a:t>Teaching</a:t>
            </a:r>
            <a:r>
              <a:rPr lang="pt-PT" sz="2100" dirty="0">
                <a:latin typeface="Barlow" panose="00000500000000000000" pitchFamily="2" charset="0"/>
              </a:rPr>
              <a:t> </a:t>
            </a:r>
            <a:r>
              <a:rPr lang="pt-PT" sz="2100" dirty="0" err="1">
                <a:latin typeface="Barlow" panose="00000500000000000000" pitchFamily="2" charset="0"/>
              </a:rPr>
              <a:t>and</a:t>
            </a:r>
            <a:r>
              <a:rPr lang="pt-PT" sz="2100" dirty="0">
                <a:latin typeface="Barlow" panose="00000500000000000000" pitchFamily="2" charset="0"/>
              </a:rPr>
              <a:t> Training)</a:t>
            </a:r>
          </a:p>
          <a:p>
            <a:pPr marL="0" indent="0">
              <a:lnSpc>
                <a:spcPct val="110000"/>
              </a:lnSpc>
              <a:buNone/>
            </a:pPr>
            <a:r>
              <a:rPr lang="pt-PT" sz="2600" b="1" dirty="0">
                <a:solidFill>
                  <a:srgbClr val="009697"/>
                </a:solidFill>
                <a:latin typeface="Barlow" panose="00000500000000000000" pitchFamily="2" charset="0"/>
              </a:rPr>
              <a:t>›</a:t>
            </a:r>
            <a:r>
              <a:rPr lang="pt-PT" sz="2600" b="1" dirty="0">
                <a:solidFill>
                  <a:srgbClr val="007469"/>
                </a:solidFill>
                <a:latin typeface="Barlow" panose="00000500000000000000" pitchFamily="2" charset="0"/>
              </a:rPr>
              <a:t> </a:t>
            </a:r>
            <a:r>
              <a:rPr lang="pt-PT" sz="2600" dirty="0">
                <a:latin typeface="Barlow" panose="00000500000000000000" pitchFamily="2" charset="0"/>
              </a:rPr>
              <a:t>Erasmus+ </a:t>
            </a:r>
            <a:r>
              <a:rPr lang="pt-PT" sz="2600" dirty="0" err="1">
                <a:latin typeface="Barlow" panose="00000500000000000000" pitchFamily="2" charset="0"/>
              </a:rPr>
              <a:t>Mobility</a:t>
            </a:r>
            <a:r>
              <a:rPr lang="pt-PT" sz="2600" dirty="0">
                <a:latin typeface="Barlow" panose="00000500000000000000" pitchFamily="2" charset="0"/>
              </a:rPr>
              <a:t> </a:t>
            </a:r>
            <a:r>
              <a:rPr lang="pt-PT" sz="2100" dirty="0">
                <a:latin typeface="Barlow" panose="00000500000000000000" pitchFamily="2" charset="0"/>
              </a:rPr>
              <a:t>(Canada, </a:t>
            </a:r>
            <a:r>
              <a:rPr lang="pt-PT" sz="2100" dirty="0" err="1">
                <a:latin typeface="Barlow" panose="00000500000000000000" pitchFamily="2" charset="0"/>
              </a:rPr>
              <a:t>Ukraine</a:t>
            </a:r>
            <a:r>
              <a:rPr lang="pt-PT" sz="2100" dirty="0">
                <a:latin typeface="Barlow" panose="00000500000000000000" pitchFamily="2" charset="0"/>
              </a:rPr>
              <a:t>, </a:t>
            </a:r>
            <a:r>
              <a:rPr lang="pt-PT" sz="2100" dirty="0" err="1">
                <a:latin typeface="Barlow" panose="00000500000000000000" pitchFamily="2" charset="0"/>
              </a:rPr>
              <a:t>Uzbekistan</a:t>
            </a:r>
            <a:r>
              <a:rPr lang="pt-PT" sz="2100" dirty="0">
                <a:latin typeface="Barlow" panose="00000500000000000000" pitchFamily="2" charset="0"/>
              </a:rPr>
              <a:t>)</a:t>
            </a:r>
          </a:p>
          <a:p>
            <a:pPr marL="0" indent="0">
              <a:lnSpc>
                <a:spcPct val="110000"/>
              </a:lnSpc>
              <a:buNone/>
            </a:pPr>
            <a:r>
              <a:rPr lang="pt-PT" sz="2600" b="1" dirty="0">
                <a:solidFill>
                  <a:srgbClr val="009697"/>
                </a:solidFill>
                <a:latin typeface="Barlow" panose="00000500000000000000" pitchFamily="2" charset="0"/>
              </a:rPr>
              <a:t>›</a:t>
            </a:r>
            <a:r>
              <a:rPr lang="pt-PT" sz="2600" b="1" dirty="0">
                <a:solidFill>
                  <a:srgbClr val="007469"/>
                </a:solidFill>
                <a:latin typeface="Barlow" panose="00000500000000000000" pitchFamily="2" charset="0"/>
              </a:rPr>
              <a:t> </a:t>
            </a:r>
            <a:r>
              <a:rPr lang="pt-PT" sz="2600" dirty="0" err="1">
                <a:latin typeface="Barlow" panose="00000500000000000000" pitchFamily="2" charset="0"/>
              </a:rPr>
              <a:t>Ibero-American</a:t>
            </a:r>
            <a:r>
              <a:rPr lang="pt-PT" sz="2600" dirty="0">
                <a:latin typeface="Barlow" panose="00000500000000000000" pitchFamily="2" charset="0"/>
              </a:rPr>
              <a:t> Santander Research</a:t>
            </a:r>
          </a:p>
          <a:p>
            <a:pPr marL="0" indent="0">
              <a:lnSpc>
                <a:spcPct val="110000"/>
              </a:lnSpc>
              <a:buNone/>
            </a:pPr>
            <a:r>
              <a:rPr lang="pt-PT" sz="2600" dirty="0">
                <a:latin typeface="Barlow" panose="00000500000000000000" pitchFamily="2" charset="0"/>
              </a:rPr>
              <a:t>  </a:t>
            </a:r>
            <a:r>
              <a:rPr lang="pt-PT" sz="2600" dirty="0" err="1">
                <a:latin typeface="Barlow" panose="00000500000000000000" pitchFamily="2" charset="0"/>
              </a:rPr>
              <a:t>Scholarships</a:t>
            </a:r>
            <a:endParaRPr lang="pt-PT" sz="2600" dirty="0">
              <a:latin typeface="Barlow" panose="00000500000000000000" pitchFamily="2" charset="0"/>
            </a:endParaRPr>
          </a:p>
        </p:txBody>
      </p:sp>
      <p:sp>
        <p:nvSpPr>
          <p:cNvPr id="14" name="Rectangle 13"/>
          <p:cNvSpPr/>
          <p:nvPr/>
        </p:nvSpPr>
        <p:spPr>
          <a:xfrm>
            <a:off x="9984828" y="144506"/>
            <a:ext cx="2207172"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1200" cap="none" spc="0" normalizeH="0" baseline="0" noProof="0">
              <a:ln>
                <a:noFill/>
              </a:ln>
              <a:solidFill>
                <a:srgbClr val="009697"/>
              </a:solidFill>
              <a:effectLst/>
              <a:uLnTx/>
              <a:uFillTx/>
              <a:latin typeface="Barlow" panose="00000500000000000000" pitchFamily="2" charset="0"/>
            </a:endParaRPr>
          </a:p>
        </p:txBody>
      </p:sp>
      <p:sp>
        <p:nvSpPr>
          <p:cNvPr id="15" name="TextBox 14"/>
          <p:cNvSpPr txBox="1"/>
          <p:nvPr/>
        </p:nvSpPr>
        <p:spPr>
          <a:xfrm>
            <a:off x="9984828" y="159895"/>
            <a:ext cx="220717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1" i="0" u="none" strike="noStrike" kern="1200" cap="none" spc="0" normalizeH="0" baseline="0" noProof="0" dirty="0">
                <a:ln>
                  <a:noFill/>
                </a:ln>
                <a:solidFill>
                  <a:prstClr val="white"/>
                </a:solidFill>
                <a:effectLst/>
                <a:uLnTx/>
                <a:uFillTx/>
                <a:latin typeface="Barlow" panose="00000500000000000000" pitchFamily="2" charset="0"/>
              </a:rPr>
              <a:t>MEET THE WORLD</a:t>
            </a:r>
          </a:p>
        </p:txBody>
      </p:sp>
    </p:spTree>
    <p:extLst>
      <p:ext uri="{BB962C8B-B14F-4D97-AF65-F5344CB8AC3E}">
        <p14:creationId xmlns:p14="http://schemas.microsoft.com/office/powerpoint/2010/main" val="26610446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3131" y="3038999"/>
            <a:ext cx="5468369" cy="3645579"/>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Marcador de Posição de Conteúdo 2"/>
          <p:cNvSpPr>
            <a:spLocks noGrp="1"/>
          </p:cNvSpPr>
          <p:nvPr>
            <p:ph idx="1"/>
          </p:nvPr>
        </p:nvSpPr>
        <p:spPr>
          <a:xfrm>
            <a:off x="6642537" y="689122"/>
            <a:ext cx="5213131" cy="5995457"/>
          </a:xfrm>
        </p:spPr>
        <p:txBody>
          <a:bodyPr>
            <a:noAutofit/>
          </a:bodyPr>
          <a:lstStyle/>
          <a:p>
            <a:pPr marL="0" indent="0">
              <a:lnSpc>
                <a:spcPct val="100000"/>
              </a:lnSpc>
              <a:buNone/>
            </a:pPr>
            <a:r>
              <a:rPr lang="pt-PT" b="1" dirty="0">
                <a:solidFill>
                  <a:srgbClr val="009697"/>
                </a:solidFill>
                <a:latin typeface="Barlow" panose="00000500000000000000" pitchFamily="2" charset="0"/>
              </a:rPr>
              <a:t>HOW?</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b="1" dirty="0">
                <a:latin typeface="Barlow" panose="00000500000000000000" pitchFamily="2" charset="0"/>
              </a:rPr>
              <a:t>More than 150 arrangements</a:t>
            </a:r>
            <a:br>
              <a:rPr lang="en-US" sz="2400" b="1" dirty="0">
                <a:latin typeface="Barlow" panose="00000500000000000000" pitchFamily="2" charset="0"/>
              </a:rPr>
            </a:br>
            <a:r>
              <a:rPr lang="en-US" sz="2400" b="1" dirty="0">
                <a:latin typeface="Barlow" panose="00000500000000000000" pitchFamily="2" charset="0"/>
              </a:rPr>
              <a:t>  with higher education institutions</a:t>
            </a:r>
            <a:br>
              <a:rPr lang="en-US" sz="2400" b="1" dirty="0">
                <a:latin typeface="Barlow" panose="00000500000000000000" pitchFamily="2" charset="0"/>
              </a:rPr>
            </a:br>
            <a:r>
              <a:rPr lang="en-US" sz="2400" b="1" dirty="0">
                <a:latin typeface="Barlow" panose="00000500000000000000" pitchFamily="2" charset="0"/>
              </a:rPr>
              <a:t>  in Europe, America and Asia</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b="1" dirty="0">
                <a:latin typeface="Barlow" panose="00000500000000000000" pitchFamily="2" charset="0"/>
              </a:rPr>
              <a:t>300 new international students</a:t>
            </a:r>
            <a:br>
              <a:rPr lang="en-US" sz="2400" b="1" dirty="0">
                <a:latin typeface="Barlow" panose="00000500000000000000" pitchFamily="2" charset="0"/>
              </a:rPr>
            </a:br>
            <a:r>
              <a:rPr lang="en-US" sz="2400" b="1" dirty="0">
                <a:latin typeface="Barlow" panose="00000500000000000000" pitchFamily="2" charset="0"/>
              </a:rPr>
              <a:t>  per year</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a:latin typeface="Barlow" panose="00000500000000000000" pitchFamily="2" charset="0"/>
              </a:rPr>
              <a:t>E³UDRES² </a:t>
            </a:r>
            <a:r>
              <a:rPr lang="pt-PT" sz="2400" b="1" dirty="0" err="1">
                <a:latin typeface="Barlow" panose="00000500000000000000" pitchFamily="2" charset="0"/>
              </a:rPr>
              <a:t>Alliance</a:t>
            </a:r>
            <a:endParaRPr lang="pt-PT" sz="2400" b="1" dirty="0">
              <a:latin typeface="Barlow" panose="00000500000000000000" pitchFamily="2" charset="0"/>
            </a:endParaRP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a:latin typeface="Barlow" panose="00000500000000000000" pitchFamily="2" charset="0"/>
              </a:rPr>
              <a:t>IPS </a:t>
            </a:r>
            <a:r>
              <a:rPr lang="pt-PT" sz="2400" b="1" dirty="0" err="1">
                <a:latin typeface="Barlow" panose="00000500000000000000" pitchFamily="2" charset="0"/>
              </a:rPr>
              <a:t>International</a:t>
            </a:r>
            <a:r>
              <a:rPr lang="pt-PT" sz="2400" b="1" dirty="0">
                <a:latin typeface="Barlow" panose="00000500000000000000" pitchFamily="2" charset="0"/>
              </a:rPr>
              <a:t> </a:t>
            </a:r>
            <a:r>
              <a:rPr lang="pt-PT" sz="2400" b="1" dirty="0" err="1">
                <a:latin typeface="Barlow" panose="00000500000000000000" pitchFamily="2" charset="0"/>
              </a:rPr>
              <a:t>Week</a:t>
            </a:r>
            <a:endParaRPr lang="pt-PT" sz="2400" b="1" dirty="0">
              <a:latin typeface="Barlow" panose="00000500000000000000" pitchFamily="2" charset="0"/>
            </a:endParaRP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a:latin typeface="Barlow" panose="00000500000000000000" pitchFamily="2" charset="0"/>
              </a:rPr>
              <a:t>Consortium Erasmus Al </a:t>
            </a:r>
            <a:r>
              <a:rPr lang="pt-PT" sz="2400" b="1" dirty="0" err="1">
                <a:latin typeface="Barlow" panose="00000500000000000000" pitchFamily="2" charset="0"/>
              </a:rPr>
              <a:t>Sud</a:t>
            </a:r>
            <a:endParaRPr lang="pt-PT" sz="2400" b="1" dirty="0">
              <a:latin typeface="Barlow" panose="00000500000000000000" pitchFamily="2" charset="0"/>
            </a:endParaRP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err="1">
                <a:latin typeface="Barlow" panose="00000500000000000000" pitchFamily="2" charset="0"/>
              </a:rPr>
              <a:t>Language</a:t>
            </a:r>
            <a:r>
              <a:rPr lang="pt-PT" sz="2400" b="1" dirty="0">
                <a:latin typeface="Barlow" panose="00000500000000000000" pitchFamily="2" charset="0"/>
              </a:rPr>
              <a:t> </a:t>
            </a:r>
            <a:r>
              <a:rPr lang="pt-PT" sz="2400" b="1" dirty="0" err="1">
                <a:latin typeface="Barlow" panose="00000500000000000000" pitchFamily="2" charset="0"/>
              </a:rPr>
              <a:t>Courses</a:t>
            </a:r>
            <a:br>
              <a:rPr lang="pt-PT" sz="2400" b="1" dirty="0">
                <a:latin typeface="Barlow" panose="00000500000000000000" pitchFamily="2" charset="0"/>
              </a:rPr>
            </a:br>
            <a:r>
              <a:rPr lang="pt-PT" sz="2400" b="1" dirty="0">
                <a:latin typeface="Barlow" panose="00000500000000000000" pitchFamily="2" charset="0"/>
              </a:rPr>
              <a:t>  </a:t>
            </a:r>
            <a:r>
              <a:rPr lang="pt-PT" sz="1600" dirty="0">
                <a:latin typeface="Barlow" panose="00000500000000000000" pitchFamily="2" charset="0"/>
              </a:rPr>
              <a:t>(Portuguese, </a:t>
            </a:r>
            <a:r>
              <a:rPr lang="pt-PT" sz="1600" dirty="0" err="1">
                <a:latin typeface="Barlow" panose="00000500000000000000" pitchFamily="2" charset="0"/>
              </a:rPr>
              <a:t>French</a:t>
            </a:r>
            <a:r>
              <a:rPr lang="pt-PT" sz="1600" dirty="0">
                <a:latin typeface="Barlow" panose="00000500000000000000" pitchFamily="2" charset="0"/>
              </a:rPr>
              <a:t>, </a:t>
            </a:r>
            <a:r>
              <a:rPr lang="pt-PT" sz="1600" dirty="0" err="1">
                <a:latin typeface="Barlow" panose="00000500000000000000" pitchFamily="2" charset="0"/>
              </a:rPr>
              <a:t>Mandarin</a:t>
            </a:r>
            <a:r>
              <a:rPr lang="pt-PT" sz="1600" dirty="0">
                <a:latin typeface="Barlow" panose="00000500000000000000" pitchFamily="2" charset="0"/>
              </a:rPr>
              <a:t>...)</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err="1">
                <a:latin typeface="Barlow" panose="00000500000000000000" pitchFamily="2" charset="0"/>
              </a:rPr>
              <a:t>International</a:t>
            </a:r>
            <a:r>
              <a:rPr lang="pt-PT" sz="2400" b="1" dirty="0">
                <a:latin typeface="Barlow" panose="00000500000000000000" pitchFamily="2" charset="0"/>
              </a:rPr>
              <a:t> </a:t>
            </a:r>
            <a:r>
              <a:rPr lang="pt-PT" sz="2400" b="1" dirty="0" err="1">
                <a:latin typeface="Barlow" panose="00000500000000000000" pitchFamily="2" charset="0"/>
              </a:rPr>
              <a:t>Semester</a:t>
            </a:r>
            <a:endParaRPr lang="pt-PT" sz="2400" b="1" dirty="0">
              <a:latin typeface="Barlow" panose="00000500000000000000" pitchFamily="2" charset="0"/>
            </a:endParaRPr>
          </a:p>
        </p:txBody>
      </p:sp>
      <p:sp>
        <p:nvSpPr>
          <p:cNvPr id="7" name="TextBox 6"/>
          <p:cNvSpPr txBox="1"/>
          <p:nvPr/>
        </p:nvSpPr>
        <p:spPr>
          <a:xfrm>
            <a:off x="0" y="505586"/>
            <a:ext cx="6095999" cy="1569660"/>
          </a:xfrm>
          <a:prstGeom prst="rect">
            <a:avLst/>
          </a:prstGeom>
          <a:noFill/>
        </p:spPr>
        <p:txBody>
          <a:bodyPr wrap="square" rtlCol="0">
            <a:spAutoFit/>
          </a:bodyPr>
          <a:lstStyle/>
          <a:p>
            <a:pPr lvl="0" algn="ctr">
              <a:defRPr/>
            </a:pPr>
            <a:r>
              <a:rPr lang="en-US" sz="4800" b="1" dirty="0">
                <a:solidFill>
                  <a:prstClr val="white"/>
                </a:solidFill>
                <a:effectLst>
                  <a:outerShdw blurRad="38100" dist="38100" dir="2700000" algn="tl">
                    <a:srgbClr val="000000">
                      <a:alpha val="43137"/>
                    </a:srgbClr>
                  </a:outerShdw>
                </a:effectLst>
                <a:latin typeface="Barlow" panose="00000500000000000000" pitchFamily="2" charset="0"/>
              </a:rPr>
              <a:t>A COMMUNITY OPEN TO THE  WORLD</a:t>
            </a:r>
            <a:endParaRPr kumimoji="0" lang="pt-PT" sz="4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Barlow" panose="00000500000000000000" pitchFamily="2" charset="0"/>
            </a:endParaRPr>
          </a:p>
        </p:txBody>
      </p:sp>
      <p:sp>
        <p:nvSpPr>
          <p:cNvPr id="8" name="Rectangle 7"/>
          <p:cNvSpPr/>
          <p:nvPr/>
        </p:nvSpPr>
        <p:spPr>
          <a:xfrm>
            <a:off x="9984828" y="144506"/>
            <a:ext cx="2207172"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1200" cap="none" spc="0" normalizeH="0" baseline="0" noProof="0">
              <a:ln>
                <a:noFill/>
              </a:ln>
              <a:solidFill>
                <a:srgbClr val="009697"/>
              </a:solidFill>
              <a:effectLst/>
              <a:uLnTx/>
              <a:uFillTx/>
              <a:latin typeface="Barlow" panose="00000500000000000000" pitchFamily="2" charset="0"/>
            </a:endParaRPr>
          </a:p>
        </p:txBody>
      </p:sp>
      <p:sp>
        <p:nvSpPr>
          <p:cNvPr id="9" name="TextBox 8"/>
          <p:cNvSpPr txBox="1"/>
          <p:nvPr/>
        </p:nvSpPr>
        <p:spPr>
          <a:xfrm>
            <a:off x="9984828" y="159895"/>
            <a:ext cx="220717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1" i="0" u="none" strike="noStrike" kern="1200" cap="none" spc="0" normalizeH="0" baseline="0" noProof="0" dirty="0">
                <a:ln>
                  <a:noFill/>
                </a:ln>
                <a:solidFill>
                  <a:prstClr val="white"/>
                </a:solidFill>
                <a:effectLst/>
                <a:uLnTx/>
                <a:uFillTx/>
                <a:latin typeface="Barlow" panose="00000500000000000000" pitchFamily="2" charset="0"/>
              </a:rPr>
              <a:t>MEET THE WORLD</a:t>
            </a:r>
          </a:p>
        </p:txBody>
      </p:sp>
    </p:spTree>
    <p:extLst>
      <p:ext uri="{BB962C8B-B14F-4D97-AF65-F5344CB8AC3E}">
        <p14:creationId xmlns:p14="http://schemas.microsoft.com/office/powerpoint/2010/main" val="37287985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t="8170" b="7518"/>
          <a:stretch/>
        </p:blipFill>
        <p:spPr>
          <a:xfrm>
            <a:off x="0" y="0"/>
            <a:ext cx="12192000" cy="6858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TextBox 11"/>
          <p:cNvSpPr txBox="1"/>
          <p:nvPr/>
        </p:nvSpPr>
        <p:spPr>
          <a:xfrm>
            <a:off x="436097" y="618186"/>
            <a:ext cx="4431323" cy="1785104"/>
          </a:xfrm>
          <a:prstGeom prst="rect">
            <a:avLst/>
          </a:prstGeom>
          <a:noFill/>
        </p:spPr>
        <p:txBody>
          <a:bodyPr wrap="square" rtlCol="0">
            <a:spAutoFit/>
          </a:bodyPr>
          <a:lstStyle/>
          <a:p>
            <a:pPr lvl="0" algn="ctr">
              <a:defRPr/>
            </a:pPr>
            <a:r>
              <a:rPr lang="pt-PT" sz="4100" b="1" dirty="0">
                <a:solidFill>
                  <a:prstClr val="white"/>
                </a:solidFill>
                <a:effectLst>
                  <a:outerShdw blurRad="38100" dist="38100" dir="2700000" algn="tl">
                    <a:srgbClr val="000000">
                      <a:alpha val="43137"/>
                    </a:srgbClr>
                  </a:outerShdw>
                </a:effectLst>
                <a:latin typeface="Barlow" panose="00000500000000000000" pitchFamily="2" charset="0"/>
              </a:rPr>
              <a:t>LU BAN WORKSHOP </a:t>
            </a:r>
            <a:r>
              <a:rPr lang="pt-PT" sz="2800" b="1" dirty="0">
                <a:solidFill>
                  <a:prstClr val="white"/>
                </a:solidFill>
                <a:latin typeface="Barlow" panose="00000500000000000000" pitchFamily="2" charset="0"/>
              </a:rPr>
              <a:t>INDUSTRY </a:t>
            </a:r>
            <a:r>
              <a:rPr kumimoji="0" lang="pt-PT" sz="2800" b="1" i="0" u="none" strike="noStrike" kern="1200" cap="none" spc="0" normalizeH="0" baseline="0" noProof="0" dirty="0">
                <a:ln>
                  <a:noFill/>
                </a:ln>
                <a:solidFill>
                  <a:prstClr val="white"/>
                </a:solidFill>
                <a:effectLst/>
                <a:uLnTx/>
                <a:uFillTx/>
                <a:latin typeface="Barlow" panose="00000500000000000000" pitchFamily="2" charset="0"/>
              </a:rPr>
              <a:t>4.0</a:t>
            </a:r>
          </a:p>
        </p:txBody>
      </p:sp>
      <p:sp>
        <p:nvSpPr>
          <p:cNvPr id="13" name="Marcador de Posição de Conteúdo 2"/>
          <p:cNvSpPr txBox="1">
            <a:spLocks/>
          </p:cNvSpPr>
          <p:nvPr/>
        </p:nvSpPr>
        <p:spPr>
          <a:xfrm>
            <a:off x="506436" y="2691685"/>
            <a:ext cx="4318780" cy="41663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pt-PT" sz="2400" b="1" dirty="0">
                <a:latin typeface="Barlow" panose="00000500000000000000" pitchFamily="2" charset="0"/>
              </a:rPr>
              <a:t>›</a:t>
            </a:r>
            <a:r>
              <a:rPr lang="pt-PT" sz="2400" b="1" dirty="0">
                <a:solidFill>
                  <a:schemeClr val="bg1"/>
                </a:solidFill>
                <a:latin typeface="Barlow" panose="00000500000000000000" pitchFamily="2" charset="0"/>
              </a:rPr>
              <a:t> </a:t>
            </a:r>
            <a:r>
              <a:rPr lang="en-US" sz="2400" b="1" dirty="0">
                <a:solidFill>
                  <a:schemeClr val="bg1"/>
                </a:solidFill>
                <a:latin typeface="Barlow" panose="00000500000000000000" pitchFamily="2" charset="0"/>
              </a:rPr>
              <a:t>Partnership with the Tianjin</a:t>
            </a:r>
            <a:br>
              <a:rPr lang="en-US" sz="2400" b="1" dirty="0">
                <a:solidFill>
                  <a:schemeClr val="bg1"/>
                </a:solidFill>
                <a:latin typeface="Barlow" panose="00000500000000000000" pitchFamily="2" charset="0"/>
              </a:rPr>
            </a:br>
            <a:r>
              <a:rPr lang="en-US" sz="2400" b="1" dirty="0">
                <a:solidFill>
                  <a:schemeClr val="bg1"/>
                </a:solidFill>
                <a:latin typeface="Barlow" panose="00000500000000000000" pitchFamily="2" charset="0"/>
              </a:rPr>
              <a:t>  Government </a:t>
            </a:r>
            <a:r>
              <a:rPr lang="pt-PT" sz="2400" b="1" dirty="0">
                <a:solidFill>
                  <a:schemeClr val="bg1"/>
                </a:solidFill>
                <a:latin typeface="Barlow" panose="00000500000000000000" pitchFamily="2" charset="0"/>
              </a:rPr>
              <a:t>(China)</a:t>
            </a:r>
          </a:p>
          <a:p>
            <a:pPr marL="0" indent="0">
              <a:lnSpc>
                <a:spcPct val="100000"/>
              </a:lnSpc>
              <a:buNone/>
            </a:pPr>
            <a:r>
              <a:rPr lang="pt-PT" sz="2400" b="1" dirty="0">
                <a:latin typeface="Barlow" panose="00000500000000000000" pitchFamily="2" charset="0"/>
              </a:rPr>
              <a:t>›</a:t>
            </a:r>
            <a:r>
              <a:rPr lang="pt-PT" sz="2400" b="1" dirty="0">
                <a:solidFill>
                  <a:schemeClr val="bg1"/>
                </a:solidFill>
                <a:latin typeface="Barlow" panose="00000500000000000000" pitchFamily="2" charset="0"/>
              </a:rPr>
              <a:t> </a:t>
            </a:r>
            <a:r>
              <a:rPr lang="en-US" sz="2400" b="1" dirty="0">
                <a:solidFill>
                  <a:schemeClr val="bg1"/>
                </a:solidFill>
                <a:latin typeface="Barlow" panose="00000500000000000000" pitchFamily="2" charset="0"/>
              </a:rPr>
              <a:t>The only one in Portugal</a:t>
            </a:r>
            <a:br>
              <a:rPr lang="en-US" sz="2400" b="1" dirty="0">
                <a:solidFill>
                  <a:schemeClr val="bg1"/>
                </a:solidFill>
                <a:latin typeface="Barlow" panose="00000500000000000000" pitchFamily="2" charset="0"/>
              </a:rPr>
            </a:br>
            <a:r>
              <a:rPr lang="en-US" sz="2400" b="1" dirty="0">
                <a:solidFill>
                  <a:schemeClr val="bg1"/>
                </a:solidFill>
                <a:latin typeface="Barlow" panose="00000500000000000000" pitchFamily="2" charset="0"/>
              </a:rPr>
              <a:t>  and sixth in the world</a:t>
            </a:r>
          </a:p>
          <a:p>
            <a:pPr marL="0" indent="0">
              <a:lnSpc>
                <a:spcPct val="100000"/>
              </a:lnSpc>
              <a:buNone/>
            </a:pPr>
            <a:r>
              <a:rPr lang="pt-PT" sz="2400" b="1" dirty="0">
                <a:latin typeface="Barlow" panose="00000500000000000000" pitchFamily="2" charset="0"/>
              </a:rPr>
              <a:t>›</a:t>
            </a:r>
            <a:r>
              <a:rPr lang="pt-PT" sz="2400" b="1" dirty="0">
                <a:solidFill>
                  <a:schemeClr val="bg1"/>
                </a:solidFill>
                <a:latin typeface="Barlow" panose="00000500000000000000" pitchFamily="2" charset="0"/>
              </a:rPr>
              <a:t> </a:t>
            </a:r>
            <a:r>
              <a:rPr lang="pt-PT" sz="2400" b="1" dirty="0" err="1">
                <a:solidFill>
                  <a:schemeClr val="bg1"/>
                </a:solidFill>
                <a:latin typeface="Barlow" panose="00000500000000000000" pitchFamily="2" charset="0"/>
              </a:rPr>
              <a:t>Cutting-edge</a:t>
            </a:r>
            <a:r>
              <a:rPr lang="pt-PT" sz="2400" b="1" dirty="0">
                <a:solidFill>
                  <a:schemeClr val="bg1"/>
                </a:solidFill>
                <a:latin typeface="Barlow" panose="00000500000000000000" pitchFamily="2" charset="0"/>
              </a:rPr>
              <a:t> </a:t>
            </a:r>
            <a:r>
              <a:rPr lang="pt-PT" sz="2400" b="1" dirty="0" err="1">
                <a:solidFill>
                  <a:schemeClr val="bg1"/>
                </a:solidFill>
                <a:latin typeface="Barlow" panose="00000500000000000000" pitchFamily="2" charset="0"/>
              </a:rPr>
              <a:t>technology</a:t>
            </a:r>
            <a:endParaRPr lang="pt-PT" sz="2400" b="1" dirty="0">
              <a:solidFill>
                <a:schemeClr val="bg1"/>
              </a:solidFill>
              <a:latin typeface="Barlow" panose="00000500000000000000" pitchFamily="2" charset="0"/>
            </a:endParaRPr>
          </a:p>
          <a:p>
            <a:pPr marL="0" indent="0">
              <a:lnSpc>
                <a:spcPct val="100000"/>
              </a:lnSpc>
              <a:buNone/>
            </a:pPr>
            <a:r>
              <a:rPr lang="pt-PT" sz="2400" b="1" dirty="0">
                <a:latin typeface="Barlow" panose="00000500000000000000" pitchFamily="2" charset="0"/>
              </a:rPr>
              <a:t>›</a:t>
            </a:r>
            <a:r>
              <a:rPr lang="pt-PT" sz="2400" b="1" dirty="0">
                <a:solidFill>
                  <a:schemeClr val="bg1"/>
                </a:solidFill>
                <a:latin typeface="Barlow" panose="00000500000000000000" pitchFamily="2" charset="0"/>
              </a:rPr>
              <a:t> </a:t>
            </a:r>
            <a:r>
              <a:rPr lang="en-US" sz="2400" b="1" dirty="0">
                <a:solidFill>
                  <a:schemeClr val="bg1"/>
                </a:solidFill>
                <a:latin typeface="Barlow" panose="00000500000000000000" pitchFamily="2" charset="0"/>
              </a:rPr>
              <a:t>Practical learning with</a:t>
            </a:r>
            <a:br>
              <a:rPr lang="en-US" sz="2400" b="1" dirty="0">
                <a:solidFill>
                  <a:schemeClr val="bg1"/>
                </a:solidFill>
                <a:latin typeface="Barlow" panose="00000500000000000000" pitchFamily="2" charset="0"/>
              </a:rPr>
            </a:br>
            <a:r>
              <a:rPr lang="en-US" sz="2400" b="1" dirty="0">
                <a:solidFill>
                  <a:schemeClr val="bg1"/>
                </a:solidFill>
                <a:latin typeface="Barlow" panose="00000500000000000000" pitchFamily="2" charset="0"/>
              </a:rPr>
              <a:t>  research and innovation</a:t>
            </a:r>
          </a:p>
          <a:p>
            <a:pPr marL="0" indent="0">
              <a:lnSpc>
                <a:spcPct val="100000"/>
              </a:lnSpc>
              <a:buNone/>
            </a:pPr>
            <a:r>
              <a:rPr lang="pt-PT" sz="2400" b="1" dirty="0">
                <a:latin typeface="Barlow" panose="00000500000000000000" pitchFamily="2" charset="0"/>
              </a:rPr>
              <a:t>›</a:t>
            </a:r>
            <a:r>
              <a:rPr lang="pt-PT" sz="2400" b="1" dirty="0">
                <a:solidFill>
                  <a:schemeClr val="bg1"/>
                </a:solidFill>
                <a:latin typeface="Barlow" panose="00000500000000000000" pitchFamily="2" charset="0"/>
              </a:rPr>
              <a:t> </a:t>
            </a:r>
            <a:r>
              <a:rPr lang="pt-PT" sz="2400" b="1" dirty="0" err="1">
                <a:solidFill>
                  <a:schemeClr val="bg1"/>
                </a:solidFill>
                <a:latin typeface="Barlow" panose="00000500000000000000" pitchFamily="2" charset="0"/>
              </a:rPr>
              <a:t>Students</a:t>
            </a:r>
            <a:r>
              <a:rPr lang="pt-PT" sz="2400" b="1" dirty="0">
                <a:solidFill>
                  <a:schemeClr val="bg1"/>
                </a:solidFill>
                <a:latin typeface="Barlow" panose="00000500000000000000" pitchFamily="2" charset="0"/>
              </a:rPr>
              <a:t> </a:t>
            </a:r>
            <a:r>
              <a:rPr lang="pt-PT" sz="2400" b="1" dirty="0" err="1">
                <a:solidFill>
                  <a:schemeClr val="bg1"/>
                </a:solidFill>
                <a:latin typeface="Barlow" panose="00000500000000000000" pitchFamily="2" charset="0"/>
              </a:rPr>
              <a:t>and</a:t>
            </a:r>
            <a:r>
              <a:rPr lang="pt-PT" sz="2400" b="1" dirty="0">
                <a:solidFill>
                  <a:schemeClr val="bg1"/>
                </a:solidFill>
                <a:latin typeface="Barlow" panose="00000500000000000000" pitchFamily="2" charset="0"/>
              </a:rPr>
              <a:t> </a:t>
            </a:r>
            <a:r>
              <a:rPr lang="pt-PT" sz="2400" b="1" dirty="0" err="1">
                <a:solidFill>
                  <a:schemeClr val="bg1"/>
                </a:solidFill>
                <a:latin typeface="Barlow" panose="00000500000000000000" pitchFamily="2" charset="0"/>
              </a:rPr>
              <a:t>Professors</a:t>
            </a:r>
            <a:endParaRPr lang="pt-PT" sz="2400" b="1" dirty="0">
              <a:solidFill>
                <a:schemeClr val="bg1"/>
              </a:solidFill>
              <a:latin typeface="Barlow" panose="00000500000000000000" pitchFamily="2" charset="0"/>
            </a:endParaRPr>
          </a:p>
          <a:p>
            <a:pPr marL="0" indent="0">
              <a:lnSpc>
                <a:spcPct val="100000"/>
              </a:lnSpc>
              <a:spcBef>
                <a:spcPts val="0"/>
              </a:spcBef>
              <a:buNone/>
            </a:pPr>
            <a:r>
              <a:rPr lang="pt-PT" sz="2400" b="1" dirty="0">
                <a:solidFill>
                  <a:schemeClr val="bg1"/>
                </a:solidFill>
                <a:latin typeface="Barlow" panose="00000500000000000000" pitchFamily="2" charset="0"/>
              </a:rPr>
              <a:t>  </a:t>
            </a:r>
            <a:r>
              <a:rPr lang="pt-PT" sz="2400" b="1" dirty="0" err="1">
                <a:solidFill>
                  <a:schemeClr val="bg1"/>
                </a:solidFill>
                <a:latin typeface="Barlow" panose="00000500000000000000" pitchFamily="2" charset="0"/>
              </a:rPr>
              <a:t>exchange</a:t>
            </a:r>
            <a:r>
              <a:rPr lang="pt-PT" sz="2400" b="1" dirty="0">
                <a:solidFill>
                  <a:schemeClr val="bg1"/>
                </a:solidFill>
                <a:latin typeface="Barlow" panose="00000500000000000000" pitchFamily="2" charset="0"/>
              </a:rPr>
              <a:t> </a:t>
            </a:r>
            <a:r>
              <a:rPr lang="pt-PT" sz="2400" b="1" dirty="0" err="1">
                <a:solidFill>
                  <a:schemeClr val="bg1"/>
                </a:solidFill>
                <a:latin typeface="Barlow" panose="00000500000000000000" pitchFamily="2" charset="0"/>
              </a:rPr>
              <a:t>programme</a:t>
            </a:r>
            <a:endParaRPr lang="pt-PT" sz="2400" b="1" dirty="0">
              <a:solidFill>
                <a:schemeClr val="bg1"/>
              </a:solidFill>
              <a:latin typeface="Barlow" panose="00000500000000000000" pitchFamily="2" charset="0"/>
            </a:endParaRPr>
          </a:p>
        </p:txBody>
      </p:sp>
      <p:sp>
        <p:nvSpPr>
          <p:cNvPr id="8" name="Rectangle 7"/>
          <p:cNvSpPr/>
          <p:nvPr/>
        </p:nvSpPr>
        <p:spPr>
          <a:xfrm>
            <a:off x="9984828" y="144506"/>
            <a:ext cx="2207172"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1200" cap="none" spc="0" normalizeH="0" baseline="0" noProof="0">
              <a:ln>
                <a:noFill/>
              </a:ln>
              <a:solidFill>
                <a:srgbClr val="009697"/>
              </a:solidFill>
              <a:effectLst/>
              <a:uLnTx/>
              <a:uFillTx/>
              <a:latin typeface="Barlow" panose="00000500000000000000" pitchFamily="2" charset="0"/>
            </a:endParaRPr>
          </a:p>
        </p:txBody>
      </p:sp>
      <p:sp>
        <p:nvSpPr>
          <p:cNvPr id="9" name="TextBox 8"/>
          <p:cNvSpPr txBox="1"/>
          <p:nvPr/>
        </p:nvSpPr>
        <p:spPr>
          <a:xfrm>
            <a:off x="9984828" y="159895"/>
            <a:ext cx="220717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1" i="0" u="none" strike="noStrike" kern="1200" cap="none" spc="0" normalizeH="0" baseline="0" noProof="0" dirty="0">
                <a:ln>
                  <a:noFill/>
                </a:ln>
                <a:solidFill>
                  <a:prstClr val="white"/>
                </a:solidFill>
                <a:effectLst/>
                <a:uLnTx/>
                <a:uFillTx/>
                <a:latin typeface="Barlow" panose="00000500000000000000" pitchFamily="2" charset="0"/>
              </a:rPr>
              <a:t>MEET THE WORLD</a:t>
            </a:r>
          </a:p>
        </p:txBody>
      </p:sp>
    </p:spTree>
    <p:extLst>
      <p:ext uri="{BB962C8B-B14F-4D97-AF65-F5344CB8AC3E}">
        <p14:creationId xmlns:p14="http://schemas.microsoft.com/office/powerpoint/2010/main" val="3896798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May be an image of 6 people, child, people standing and indoo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131" y="3038999"/>
            <a:ext cx="5469704" cy="364557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Marcador de Posição de Conteúdo 2"/>
          <p:cNvSpPr>
            <a:spLocks noGrp="1"/>
          </p:cNvSpPr>
          <p:nvPr>
            <p:ph idx="1"/>
          </p:nvPr>
        </p:nvSpPr>
        <p:spPr>
          <a:xfrm>
            <a:off x="6642537" y="689122"/>
            <a:ext cx="5213131" cy="5995457"/>
          </a:xfrm>
        </p:spPr>
        <p:txBody>
          <a:bodyPr>
            <a:noAutofit/>
          </a:bodyPr>
          <a:lstStyle/>
          <a:p>
            <a:pPr marL="0" indent="0">
              <a:lnSpc>
                <a:spcPct val="100000"/>
              </a:lnSpc>
              <a:buNone/>
            </a:pPr>
            <a:r>
              <a:rPr lang="pt-PT" b="1" dirty="0">
                <a:solidFill>
                  <a:srgbClr val="009697"/>
                </a:solidFill>
                <a:latin typeface="Barlow" panose="00000500000000000000" pitchFamily="2" charset="0"/>
              </a:rPr>
              <a:t>ALLIANCE ACTIVITIES</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a:latin typeface="Barlow" panose="00000500000000000000" pitchFamily="2" charset="0"/>
              </a:rPr>
              <a:t>I </a:t>
            </a:r>
            <a:r>
              <a:rPr lang="pt-PT" sz="2400" b="1" dirty="0" err="1">
                <a:latin typeface="Barlow" panose="00000500000000000000" pitchFamily="2" charset="0"/>
              </a:rPr>
              <a:t>Living</a:t>
            </a:r>
            <a:r>
              <a:rPr lang="pt-PT" sz="2400" b="1" dirty="0">
                <a:latin typeface="Barlow" panose="00000500000000000000" pitchFamily="2" charset="0"/>
              </a:rPr>
              <a:t> </a:t>
            </a:r>
            <a:r>
              <a:rPr lang="pt-PT" sz="2400" b="1" dirty="0" err="1">
                <a:latin typeface="Barlow" panose="00000500000000000000" pitchFamily="2" charset="0"/>
              </a:rPr>
              <a:t>Labs</a:t>
            </a:r>
            <a:endParaRPr lang="pt-PT" sz="2400" b="1" dirty="0">
              <a:latin typeface="Barlow" panose="00000500000000000000" pitchFamily="2" charset="0"/>
            </a:endParaRP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err="1">
                <a:latin typeface="Barlow" panose="00000500000000000000" pitchFamily="2" charset="0"/>
              </a:rPr>
              <a:t>Bootcamp</a:t>
            </a:r>
            <a:endParaRPr lang="pt-PT" sz="2400" b="1" dirty="0">
              <a:latin typeface="Barlow" panose="00000500000000000000" pitchFamily="2" charset="0"/>
            </a:endParaRP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err="1">
                <a:latin typeface="Barlow" panose="00000500000000000000" pitchFamily="2" charset="0"/>
              </a:rPr>
              <a:t>Science</a:t>
            </a:r>
            <a:r>
              <a:rPr lang="pt-PT" sz="2400" b="1" dirty="0">
                <a:latin typeface="Barlow" panose="00000500000000000000" pitchFamily="2" charset="0"/>
              </a:rPr>
              <a:t> Pub </a:t>
            </a:r>
            <a:r>
              <a:rPr lang="pt-PT" sz="2400" b="1" dirty="0" err="1">
                <a:latin typeface="Barlow" panose="00000500000000000000" pitchFamily="2" charset="0"/>
              </a:rPr>
              <a:t>Quiz</a:t>
            </a:r>
            <a:endParaRPr lang="pt-PT" sz="2400" b="1" dirty="0">
              <a:latin typeface="Barlow" panose="00000500000000000000" pitchFamily="2" charset="0"/>
            </a:endParaRP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err="1">
                <a:latin typeface="Barlow" panose="00000500000000000000" pitchFamily="2" charset="0"/>
              </a:rPr>
              <a:t>HackathON</a:t>
            </a:r>
            <a:endParaRPr lang="pt-PT" sz="2400" b="1" dirty="0">
              <a:latin typeface="Barlow" panose="00000500000000000000" pitchFamily="2" charset="0"/>
            </a:endParaRP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a:latin typeface="Barlow" panose="00000500000000000000" pitchFamily="2" charset="0"/>
              </a:rPr>
              <a:t>Research Networks</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a:latin typeface="Barlow" panose="00000500000000000000" pitchFamily="2" charset="0"/>
              </a:rPr>
              <a:t>Research </a:t>
            </a:r>
            <a:r>
              <a:rPr lang="pt-PT" sz="2400" b="1" dirty="0" err="1">
                <a:latin typeface="Barlow" panose="00000500000000000000" pitchFamily="2" charset="0"/>
              </a:rPr>
              <a:t>Living</a:t>
            </a:r>
            <a:r>
              <a:rPr lang="pt-PT" sz="2400" b="1" dirty="0">
                <a:latin typeface="Barlow" panose="00000500000000000000" pitchFamily="2" charset="0"/>
              </a:rPr>
              <a:t> </a:t>
            </a:r>
            <a:r>
              <a:rPr lang="pt-PT" sz="2400" b="1" dirty="0" err="1">
                <a:latin typeface="Barlow" panose="00000500000000000000" pitchFamily="2" charset="0"/>
              </a:rPr>
              <a:t>Labs</a:t>
            </a:r>
            <a:endParaRPr lang="pt-PT" sz="2400" b="1" dirty="0">
              <a:latin typeface="Barlow" panose="00000500000000000000" pitchFamily="2" charset="0"/>
            </a:endParaRP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b="1" dirty="0">
                <a:latin typeface="Barlow" panose="00000500000000000000" pitchFamily="2" charset="0"/>
              </a:rPr>
              <a:t>Registration in Course Units of</a:t>
            </a:r>
            <a:br>
              <a:rPr lang="en-US" sz="2400" b="1" dirty="0">
                <a:latin typeface="Barlow" panose="00000500000000000000" pitchFamily="2" charset="0"/>
              </a:rPr>
            </a:br>
            <a:r>
              <a:rPr lang="en-US" sz="2400" b="1" dirty="0">
                <a:latin typeface="Barlow" panose="00000500000000000000" pitchFamily="2" charset="0"/>
              </a:rPr>
              <a:t>  the alliance institutions</a:t>
            </a:r>
          </a:p>
          <a:p>
            <a:pPr marL="0" indent="0">
              <a:lnSpc>
                <a:spcPct val="100000"/>
              </a:lnSpc>
              <a:buNone/>
            </a:pP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en-US" sz="2400" b="1" dirty="0">
                <a:latin typeface="Barlow" panose="00000500000000000000" pitchFamily="2" charset="0"/>
              </a:rPr>
              <a:t>Tackling the challenges in cities,</a:t>
            </a:r>
            <a:br>
              <a:rPr lang="en-US" sz="2400" b="1" dirty="0">
                <a:latin typeface="Barlow" panose="00000500000000000000" pitchFamily="2" charset="0"/>
              </a:rPr>
            </a:br>
            <a:r>
              <a:rPr lang="en-US" sz="2400" b="1" dirty="0">
                <a:latin typeface="Barlow" panose="00000500000000000000" pitchFamily="2" charset="0"/>
              </a:rPr>
              <a:t>  companies and </a:t>
            </a:r>
            <a:r>
              <a:rPr lang="en-US" sz="2400" b="1" dirty="0" err="1">
                <a:latin typeface="Barlow" panose="00000500000000000000" pitchFamily="2" charset="0"/>
              </a:rPr>
              <a:t>organisations</a:t>
            </a:r>
            <a:endParaRPr lang="en-US" sz="2400" b="1" dirty="0">
              <a:latin typeface="Barlow" panose="00000500000000000000" pitchFamily="2" charset="0"/>
            </a:endParaRPr>
          </a:p>
          <a:p>
            <a:pPr marL="0" indent="0">
              <a:lnSpc>
                <a:spcPct val="100000"/>
              </a:lnSpc>
              <a:spcBef>
                <a:spcPts val="0"/>
              </a:spcBef>
              <a:buNone/>
            </a:pPr>
            <a:r>
              <a:rPr lang="en-US" sz="2400" b="1" dirty="0">
                <a:latin typeface="Barlow" panose="00000500000000000000" pitchFamily="2" charset="0"/>
              </a:rPr>
              <a:t>  in every European region</a:t>
            </a:r>
            <a:endParaRPr lang="pt-PT" sz="2400" b="1" dirty="0">
              <a:latin typeface="Barlow" panose="00000500000000000000" pitchFamily="2" charset="0"/>
            </a:endParaRPr>
          </a:p>
        </p:txBody>
      </p:sp>
      <p:sp>
        <p:nvSpPr>
          <p:cNvPr id="7" name="TextBox 6"/>
          <p:cNvSpPr txBox="1"/>
          <p:nvPr/>
        </p:nvSpPr>
        <p:spPr>
          <a:xfrm>
            <a:off x="-685" y="874918"/>
            <a:ext cx="6095999" cy="1569660"/>
          </a:xfrm>
          <a:prstGeom prst="rect">
            <a:avLst/>
          </a:prstGeom>
          <a:noFill/>
        </p:spPr>
        <p:txBody>
          <a:bodyPr wrap="square" rtlCol="0">
            <a:spAutoFit/>
          </a:bodyPr>
          <a:lstStyle/>
          <a:p>
            <a:pPr algn="ctr">
              <a:defRPr/>
            </a:pPr>
            <a:r>
              <a:rPr lang="pt-PT" sz="4800" b="1" dirty="0">
                <a:solidFill>
                  <a:prstClr val="white"/>
                </a:solidFill>
                <a:effectLst>
                  <a:outerShdw blurRad="38100" dist="38100" dir="2700000" algn="tl">
                    <a:srgbClr val="000000">
                      <a:alpha val="43137"/>
                    </a:srgbClr>
                  </a:outerShdw>
                </a:effectLst>
                <a:latin typeface="Barlow" panose="00000500000000000000" pitchFamily="2" charset="0"/>
              </a:rPr>
              <a:t>E³UDRES²</a:t>
            </a:r>
          </a:p>
          <a:p>
            <a:pPr algn="ctr">
              <a:defRPr/>
            </a:pPr>
            <a:r>
              <a:rPr lang="pt-PT" sz="4800" b="1" dirty="0">
                <a:solidFill>
                  <a:prstClr val="white"/>
                </a:solidFill>
                <a:effectLst>
                  <a:outerShdw blurRad="38100" dist="38100" dir="2700000" algn="tl">
                    <a:srgbClr val="000000">
                      <a:alpha val="43137"/>
                    </a:srgbClr>
                  </a:outerShdw>
                </a:effectLst>
                <a:latin typeface="Barlow" panose="00000500000000000000" pitchFamily="2" charset="0"/>
              </a:rPr>
              <a:t>OPPORTUNITIES</a:t>
            </a:r>
          </a:p>
        </p:txBody>
      </p:sp>
      <p:sp>
        <p:nvSpPr>
          <p:cNvPr id="8" name="Rectangle 7"/>
          <p:cNvSpPr/>
          <p:nvPr/>
        </p:nvSpPr>
        <p:spPr>
          <a:xfrm>
            <a:off x="9984828" y="144506"/>
            <a:ext cx="2207172"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PT" sz="1800" b="0" i="0" u="none" strike="noStrike" kern="1200" cap="none" spc="0" normalizeH="0" baseline="0" noProof="0">
              <a:ln>
                <a:noFill/>
              </a:ln>
              <a:solidFill>
                <a:srgbClr val="009697"/>
              </a:solidFill>
              <a:effectLst/>
              <a:uLnTx/>
              <a:uFillTx/>
              <a:latin typeface="Barlow" panose="00000500000000000000" pitchFamily="2" charset="0"/>
            </a:endParaRPr>
          </a:p>
        </p:txBody>
      </p:sp>
      <p:sp>
        <p:nvSpPr>
          <p:cNvPr id="9" name="TextBox 8"/>
          <p:cNvSpPr txBox="1"/>
          <p:nvPr/>
        </p:nvSpPr>
        <p:spPr>
          <a:xfrm>
            <a:off x="9984828" y="159895"/>
            <a:ext cx="220717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1" i="0" u="none" strike="noStrike" kern="1200" cap="none" spc="0" normalizeH="0" baseline="0" noProof="0" dirty="0">
                <a:ln>
                  <a:noFill/>
                </a:ln>
                <a:solidFill>
                  <a:prstClr val="white"/>
                </a:solidFill>
                <a:effectLst/>
                <a:uLnTx/>
                <a:uFillTx/>
                <a:latin typeface="Barlow" panose="00000500000000000000" pitchFamily="2" charset="0"/>
              </a:rPr>
              <a:t>MEET THE WORLD</a:t>
            </a:r>
          </a:p>
        </p:txBody>
      </p:sp>
    </p:spTree>
    <p:extLst>
      <p:ext uri="{BB962C8B-B14F-4D97-AF65-F5344CB8AC3E}">
        <p14:creationId xmlns:p14="http://schemas.microsoft.com/office/powerpoint/2010/main" val="41682263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40" y="263243"/>
            <a:ext cx="11213353" cy="1446550"/>
          </a:xfrm>
          <a:prstGeom prst="rect">
            <a:avLst/>
          </a:prstGeom>
          <a:noFill/>
        </p:spPr>
        <p:txBody>
          <a:bodyPr wrap="square" rtlCol="0">
            <a:spAutoFit/>
          </a:bodyPr>
          <a:lstStyle/>
          <a:p>
            <a:pPr lvl="0" algn="ctr">
              <a:defRPr/>
            </a:pPr>
            <a:r>
              <a:rPr lang="pt-PT" sz="3200" b="1" dirty="0">
                <a:solidFill>
                  <a:prstClr val="white"/>
                </a:solidFill>
                <a:effectLst>
                  <a:outerShdw blurRad="38100" dist="38100" dir="2700000" algn="tl">
                    <a:srgbClr val="000000">
                      <a:alpha val="43137"/>
                    </a:srgbClr>
                  </a:outerShdw>
                </a:effectLst>
                <a:latin typeface="Barlow" panose="00000500000000000000" pitchFamily="2" charset="0"/>
              </a:rPr>
              <a:t>POLITÉCNICO DE SETÚBAL</a:t>
            </a:r>
          </a:p>
          <a:p>
            <a:pPr lvl="0" algn="ctr">
              <a:defRPr/>
            </a:pPr>
            <a:r>
              <a:rPr lang="pt-PT" sz="3200" b="1" dirty="0">
                <a:solidFill>
                  <a:prstClr val="white"/>
                </a:solidFill>
                <a:effectLst>
                  <a:outerShdw blurRad="38100" dist="38100" dir="2700000" algn="tl">
                    <a:srgbClr val="000000">
                      <a:alpha val="43137"/>
                    </a:srgbClr>
                  </a:outerShdw>
                </a:effectLst>
                <a:latin typeface="Barlow" panose="00000500000000000000" pitchFamily="2" charset="0"/>
              </a:rPr>
              <a:t>A CHOICE, SURELY</a:t>
            </a:r>
            <a:br>
              <a:rPr lang="pt-PT" sz="5400" b="1" dirty="0">
                <a:solidFill>
                  <a:prstClr val="white"/>
                </a:solidFill>
                <a:effectLst>
                  <a:outerShdw blurRad="38100" dist="38100" dir="2700000" algn="tl">
                    <a:srgbClr val="000000">
                      <a:alpha val="43137"/>
                    </a:srgbClr>
                  </a:outerShdw>
                </a:effectLst>
                <a:latin typeface="Barlow" panose="00000500000000000000" pitchFamily="2" charset="0"/>
              </a:rPr>
            </a:br>
            <a:r>
              <a:rPr lang="pt-PT" sz="2400" b="1" dirty="0">
                <a:solidFill>
                  <a:prstClr val="white"/>
                </a:solidFill>
                <a:latin typeface="Barlow" panose="00000500000000000000" pitchFamily="2" charset="0"/>
              </a:rPr>
              <a:t>VIDEO PRESENTATION</a:t>
            </a:r>
            <a:endParaRPr kumimoji="0" lang="pt-PT" sz="2400" b="1" i="0" u="none" strike="noStrike" kern="1200" cap="none" spc="0" normalizeH="0" baseline="0" noProof="0" dirty="0">
              <a:ln>
                <a:noFill/>
              </a:ln>
              <a:solidFill>
                <a:prstClr val="white"/>
              </a:solidFill>
              <a:effectLst/>
              <a:uLnTx/>
              <a:uFillTx/>
              <a:latin typeface="Barlow" panose="00000500000000000000" pitchFamily="2" charset="0"/>
            </a:endParaRPr>
          </a:p>
        </p:txBody>
      </p:sp>
      <p:pic>
        <p:nvPicPr>
          <p:cNvPr id="6" name="Instituto Politécnico de Setúbal - Uma escolha, com certeza (versao completa)">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142354" y="1818290"/>
            <a:ext cx="7907293" cy="4447429"/>
          </a:xfrm>
        </p:spPr>
      </p:pic>
      <p:sp>
        <p:nvSpPr>
          <p:cNvPr id="2" name="Rectangle 1"/>
          <p:cNvSpPr/>
          <p:nvPr/>
        </p:nvSpPr>
        <p:spPr>
          <a:xfrm>
            <a:off x="3292188" y="6358251"/>
            <a:ext cx="5081840" cy="369332"/>
          </a:xfrm>
          <a:prstGeom prst="rect">
            <a:avLst/>
          </a:prstGeom>
        </p:spPr>
        <p:txBody>
          <a:bodyPr wrap="none">
            <a:spAutoFit/>
          </a:bodyPr>
          <a:lstStyle/>
          <a:p>
            <a:r>
              <a:rPr lang="pt-PT" dirty="0">
                <a:solidFill>
                  <a:schemeClr val="bg1"/>
                </a:solidFill>
                <a:latin typeface="Barlow" panose="00000500000000000000" pitchFamily="2" charset="0"/>
              </a:rPr>
              <a:t>https://www.youtube.com/watch?v=lrz3yV-Y058</a:t>
            </a:r>
          </a:p>
        </p:txBody>
      </p:sp>
    </p:spTree>
    <p:extLst>
      <p:ext uri="{BB962C8B-B14F-4D97-AF65-F5344CB8AC3E}">
        <p14:creationId xmlns:p14="http://schemas.microsoft.com/office/powerpoint/2010/main" val="37407121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2" cstate="print">
            <a:extLst>
              <a:ext uri="{28A0092B-C50C-407E-A947-70E740481C1C}">
                <a14:useLocalDpi xmlns:a14="http://schemas.microsoft.com/office/drawing/2010/main" val="0"/>
              </a:ext>
            </a:extLst>
          </a:blip>
          <a:srcRect t="31978" r="28154" b="7475"/>
          <a:stretch/>
        </p:blipFill>
        <p:spPr>
          <a:xfrm>
            <a:off x="1" y="0"/>
            <a:ext cx="12192000" cy="685800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p:cNvSpPr txBox="1"/>
          <p:nvPr/>
        </p:nvSpPr>
        <p:spPr>
          <a:xfrm>
            <a:off x="460068" y="4034550"/>
            <a:ext cx="437811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4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Barlow" panose="00000500000000000000" pitchFamily="2" charset="0"/>
              </a:rPr>
              <a:t>THANK YOU</a:t>
            </a:r>
            <a:endParaRPr lang="pt-PT" sz="4800" b="1" dirty="0">
              <a:solidFill>
                <a:prstClr val="white"/>
              </a:solidFill>
              <a:effectLst>
                <a:outerShdw blurRad="38100" dist="38100" dir="2700000" algn="tl">
                  <a:srgbClr val="000000">
                    <a:alpha val="43137"/>
                  </a:srgbClr>
                </a:outerShdw>
              </a:effectLst>
              <a:latin typeface="Barlow" panose="00000500000000000000" pitchFamily="2" charset="0"/>
            </a:endParaRPr>
          </a:p>
        </p:txBody>
      </p:sp>
      <p:sp>
        <p:nvSpPr>
          <p:cNvPr id="27" name="TextBox 26"/>
          <p:cNvSpPr txBox="1"/>
          <p:nvPr/>
        </p:nvSpPr>
        <p:spPr>
          <a:xfrm>
            <a:off x="1179245" y="5834019"/>
            <a:ext cx="2939767"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600" b="1" i="0" u="none" strike="noStrike" kern="1200" cap="none" spc="0" normalizeH="0" baseline="0" noProof="0" dirty="0">
                <a:ln>
                  <a:noFill/>
                </a:ln>
                <a:solidFill>
                  <a:prstClr val="white"/>
                </a:solidFill>
                <a:uLnTx/>
                <a:uFillTx/>
                <a:latin typeface="Barlow" panose="00000500000000000000" pitchFamily="2" charset="0"/>
              </a:rPr>
              <a:t>www.ips.pt • info@ips.pt</a:t>
            </a:r>
            <a:endParaRPr lang="pt-PT" sz="1600" b="1" dirty="0">
              <a:solidFill>
                <a:prstClr val="white"/>
              </a:solidFill>
              <a:latin typeface="Barlow" panose="00000500000000000000" pitchFamily="2" charset="0"/>
            </a:endParaRPr>
          </a:p>
        </p:txBody>
      </p:sp>
      <p:pic>
        <p:nvPicPr>
          <p:cNvPr id="17" name="Picture 16"/>
          <p:cNvPicPr>
            <a:picLocks noChangeAspect="1"/>
          </p:cNvPicPr>
          <p:nvPr/>
        </p:nvPicPr>
        <p:blipFill rotWithShape="1">
          <a:blip r:embed="rId4" cstate="print">
            <a:extLst>
              <a:ext uri="{28A0092B-C50C-407E-A947-70E740481C1C}">
                <a14:useLocalDpi xmlns:a14="http://schemas.microsoft.com/office/drawing/2010/main" val="0"/>
              </a:ext>
            </a:extLst>
          </a:blip>
          <a:srcRect l="17815" t="25282" r="17815" b="25188"/>
          <a:stretch/>
        </p:blipFill>
        <p:spPr>
          <a:xfrm>
            <a:off x="579367" y="1315768"/>
            <a:ext cx="4139519" cy="1750311"/>
          </a:xfrm>
          <a:prstGeom prst="rect">
            <a:avLst/>
          </a:prstGeom>
        </p:spPr>
      </p:pic>
      <p:pic>
        <p:nvPicPr>
          <p:cNvPr id="13" name="Picture 12" descr="A black background with grey text&#10;&#10;Description automatically generated">
            <a:extLst>
              <a:ext uri="{FF2B5EF4-FFF2-40B4-BE49-F238E27FC236}">
                <a16:creationId xmlns:a16="http://schemas.microsoft.com/office/drawing/2014/main" id="{50B2C988-16AF-B1F0-DA8D-ED13DC5F2D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07061" y="6208540"/>
            <a:ext cx="3191899" cy="460800"/>
          </a:xfrm>
          <a:prstGeom prst="rect">
            <a:avLst/>
          </a:prstGeom>
        </p:spPr>
      </p:pic>
      <p:grpSp>
        <p:nvGrpSpPr>
          <p:cNvPr id="19" name="Group 18">
            <a:extLst>
              <a:ext uri="{FF2B5EF4-FFF2-40B4-BE49-F238E27FC236}">
                <a16:creationId xmlns:a16="http://schemas.microsoft.com/office/drawing/2014/main" id="{698CEBDE-BF44-4C28-D803-F0D55EA7EE52}"/>
              </a:ext>
            </a:extLst>
          </p:cNvPr>
          <p:cNvGrpSpPr/>
          <p:nvPr/>
        </p:nvGrpSpPr>
        <p:grpSpPr>
          <a:xfrm>
            <a:off x="1451136" y="6300465"/>
            <a:ext cx="2395980" cy="275752"/>
            <a:chOff x="1262533" y="6299404"/>
            <a:chExt cx="2395980" cy="275752"/>
          </a:xfrm>
        </p:grpSpPr>
        <p:pic>
          <p:nvPicPr>
            <p:cNvPr id="21" name="Picture 20">
              <a:extLst>
                <a:ext uri="{FF2B5EF4-FFF2-40B4-BE49-F238E27FC236}">
                  <a16:creationId xmlns:a16="http://schemas.microsoft.com/office/drawing/2014/main" id="{601E83BD-9510-232F-4BFC-E3BAD8BD91E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24081" y="6299404"/>
              <a:ext cx="273573" cy="273573"/>
            </a:xfrm>
            <a:prstGeom prst="rect">
              <a:avLst/>
            </a:prstGeom>
          </p:spPr>
        </p:pic>
        <p:pic>
          <p:nvPicPr>
            <p:cNvPr id="22" name="Picture 21">
              <a:extLst>
                <a:ext uri="{FF2B5EF4-FFF2-40B4-BE49-F238E27FC236}">
                  <a16:creationId xmlns:a16="http://schemas.microsoft.com/office/drawing/2014/main" id="{BCCFB064-933E-544F-4923-9099B2DE7E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62533" y="6301557"/>
              <a:ext cx="273573" cy="273573"/>
            </a:xfrm>
            <a:prstGeom prst="rect">
              <a:avLst/>
            </a:prstGeom>
          </p:spPr>
        </p:pic>
        <p:pic>
          <p:nvPicPr>
            <p:cNvPr id="23" name="Picture 22">
              <a:extLst>
                <a:ext uri="{FF2B5EF4-FFF2-40B4-BE49-F238E27FC236}">
                  <a16:creationId xmlns:a16="http://schemas.microsoft.com/office/drawing/2014/main" id="{6C756A9C-CE3D-58EE-41D9-3AAFBBBE1A8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16153" y="6301557"/>
              <a:ext cx="273573" cy="273573"/>
            </a:xfrm>
            <a:prstGeom prst="rect">
              <a:avLst/>
            </a:prstGeom>
          </p:spPr>
        </p:pic>
        <p:pic>
          <p:nvPicPr>
            <p:cNvPr id="24" name="Picture 23">
              <a:extLst>
                <a:ext uri="{FF2B5EF4-FFF2-40B4-BE49-F238E27FC236}">
                  <a16:creationId xmlns:a16="http://schemas.microsoft.com/office/drawing/2014/main" id="{06A516AD-8B46-629C-BBFE-77C6861082D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31321" y="6299404"/>
              <a:ext cx="273573" cy="273573"/>
            </a:xfrm>
            <a:prstGeom prst="rect">
              <a:avLst/>
            </a:prstGeom>
          </p:spPr>
        </p:pic>
        <p:pic>
          <p:nvPicPr>
            <p:cNvPr id="25" name="Picture 24">
              <a:extLst>
                <a:ext uri="{FF2B5EF4-FFF2-40B4-BE49-F238E27FC236}">
                  <a16:creationId xmlns:a16="http://schemas.microsoft.com/office/drawing/2014/main" id="{610BDA96-4204-5459-F819-EB42891215B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84940" y="6301557"/>
              <a:ext cx="273573" cy="273573"/>
            </a:xfrm>
            <a:prstGeom prst="rect">
              <a:avLst/>
            </a:prstGeom>
          </p:spPr>
        </p:pic>
        <p:pic>
          <p:nvPicPr>
            <p:cNvPr id="26" name="Picture 25">
              <a:extLst>
                <a:ext uri="{FF2B5EF4-FFF2-40B4-BE49-F238E27FC236}">
                  <a16:creationId xmlns:a16="http://schemas.microsoft.com/office/drawing/2014/main" id="{B48EC29F-9D15-D580-BF65-10FBA8A9AF1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69759" y="6301556"/>
              <a:ext cx="273600" cy="273600"/>
            </a:xfrm>
            <a:prstGeom prst="rect">
              <a:avLst/>
            </a:prstGeom>
          </p:spPr>
        </p:pic>
        <p:pic>
          <p:nvPicPr>
            <p:cNvPr id="28" name="Picture 27">
              <a:extLst>
                <a:ext uri="{FF2B5EF4-FFF2-40B4-BE49-F238E27FC236}">
                  <a16:creationId xmlns:a16="http://schemas.microsoft.com/office/drawing/2014/main" id="{AFA03193-392C-2CC7-193A-54B4BFC4867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677699" y="6299405"/>
              <a:ext cx="273575" cy="273575"/>
            </a:xfrm>
            <a:prstGeom prst="rect">
              <a:avLst/>
            </a:prstGeom>
          </p:spPr>
        </p:pic>
      </p:grpSp>
    </p:spTree>
    <p:extLst>
      <p:ext uri="{BB962C8B-B14F-4D97-AF65-F5344CB8AC3E}">
        <p14:creationId xmlns:p14="http://schemas.microsoft.com/office/powerpoint/2010/main" val="1100888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0" y="1152758"/>
            <a:ext cx="6096000" cy="830997"/>
          </a:xfrm>
          <a:prstGeom prst="rect">
            <a:avLst/>
          </a:prstGeom>
          <a:noFill/>
        </p:spPr>
        <p:txBody>
          <a:bodyPr wrap="square" rtlCol="0">
            <a:spAutoFit/>
          </a:bodyPr>
          <a:lstStyle/>
          <a:p>
            <a:pPr algn="ctr"/>
            <a:r>
              <a:rPr lang="pt-PT" sz="4800" b="1" dirty="0">
                <a:solidFill>
                  <a:schemeClr val="bg1"/>
                </a:solidFill>
                <a:effectLst>
                  <a:outerShdw blurRad="38100" dist="38100" dir="2700000" algn="tl">
                    <a:srgbClr val="000000">
                      <a:alpha val="43137"/>
                    </a:srgbClr>
                  </a:outerShdw>
                </a:effectLst>
                <a:latin typeface="Barlow" panose="00000500000000000000" pitchFamily="2" charset="0"/>
              </a:rPr>
              <a:t>OUR LOCATION</a:t>
            </a:r>
          </a:p>
        </p:txBody>
      </p:sp>
      <p:sp>
        <p:nvSpPr>
          <p:cNvPr id="9" name="Marcador de Posição de Conteúdo 2"/>
          <p:cNvSpPr txBox="1">
            <a:spLocks/>
          </p:cNvSpPr>
          <p:nvPr/>
        </p:nvSpPr>
        <p:spPr>
          <a:xfrm>
            <a:off x="463640" y="3854551"/>
            <a:ext cx="7611215" cy="11042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Font typeface="Arial"/>
              <a:buNone/>
            </a:pPr>
            <a:r>
              <a:rPr lang="en-US" sz="2400" dirty="0">
                <a:latin typeface="Barlow" panose="00000500000000000000" pitchFamily="2" charset="0"/>
              </a:rPr>
              <a:t>We are</a:t>
            </a:r>
            <a:r>
              <a:rPr lang="en-US" sz="2400" b="1" dirty="0">
                <a:latin typeface="Barlow" panose="00000500000000000000" pitchFamily="2" charset="0"/>
              </a:rPr>
              <a:t> located in Setúbal and Barreiro </a:t>
            </a:r>
            <a:r>
              <a:rPr lang="en-US" sz="2400" dirty="0">
                <a:latin typeface="Barlow" panose="00000500000000000000" pitchFamily="2" charset="0"/>
              </a:rPr>
              <a:t>and</a:t>
            </a:r>
            <a:r>
              <a:rPr lang="en-US" sz="2400" b="1" dirty="0">
                <a:latin typeface="Barlow" panose="00000500000000000000" pitchFamily="2" charset="0"/>
              </a:rPr>
              <a:t> </a:t>
            </a:r>
            <a:r>
              <a:rPr lang="en-US" sz="2400" dirty="0">
                <a:latin typeface="Barlow" panose="00000500000000000000" pitchFamily="2" charset="0"/>
              </a:rPr>
              <a:t>incorporate </a:t>
            </a:r>
            <a:r>
              <a:rPr lang="en-US" sz="2400" b="1" dirty="0">
                <a:latin typeface="Barlow" panose="00000500000000000000" pitchFamily="2" charset="0"/>
              </a:rPr>
              <a:t>five Higher Education Schools</a:t>
            </a:r>
            <a:r>
              <a:rPr lang="pt-PT" sz="2400" dirty="0">
                <a:latin typeface="Barlow" panose="00000500000000000000" pitchFamily="2" charset="0"/>
              </a:rPr>
              <a:t>.</a:t>
            </a:r>
            <a:endParaRPr lang="pt-PT" sz="2000" dirty="0">
              <a:latin typeface="Barlow" panose="00000500000000000000" pitchFamily="2" charset="0"/>
            </a:endParaRPr>
          </a:p>
        </p:txBody>
      </p:sp>
      <p:sp>
        <p:nvSpPr>
          <p:cNvPr id="10" name="Marcador de Posição de Conteúdo 2"/>
          <p:cNvSpPr txBox="1">
            <a:spLocks/>
          </p:cNvSpPr>
          <p:nvPr/>
        </p:nvSpPr>
        <p:spPr>
          <a:xfrm>
            <a:off x="463641" y="5120641"/>
            <a:ext cx="9891306" cy="138540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a:buNone/>
            </a:pPr>
            <a:r>
              <a:rPr lang="en-US" sz="2400" dirty="0">
                <a:latin typeface="Barlow" panose="00000500000000000000" pitchFamily="2" charset="0"/>
              </a:rPr>
              <a:t>We also offer courses in </a:t>
            </a:r>
            <a:r>
              <a:rPr lang="en-US" sz="2400" b="1" dirty="0">
                <a:latin typeface="Barlow" panose="00000500000000000000" pitchFamily="2" charset="0"/>
              </a:rPr>
              <a:t>other six municipalities of Portugal:</a:t>
            </a:r>
            <a:br>
              <a:rPr lang="pt-PT" sz="2000" dirty="0">
                <a:latin typeface="Barlow" panose="00000500000000000000" pitchFamily="2" charset="0"/>
              </a:rPr>
            </a:br>
            <a:br>
              <a:rPr lang="pt-PT" sz="2000">
                <a:latin typeface="Barlow" panose="00000500000000000000" pitchFamily="2" charset="0"/>
              </a:rPr>
            </a:br>
            <a:r>
              <a:rPr lang="pt-PT" sz="2000" b="1">
                <a:latin typeface="Barlow" panose="00000500000000000000" pitchFamily="2" charset="0"/>
              </a:rPr>
              <a:t>Lisboa </a:t>
            </a:r>
            <a:r>
              <a:rPr lang="pt-PT" sz="2000" b="1" dirty="0" err="1">
                <a:latin typeface="Barlow" panose="00000500000000000000" pitchFamily="2" charset="0"/>
              </a:rPr>
              <a:t>District</a:t>
            </a:r>
            <a:r>
              <a:rPr lang="pt-PT" sz="2000" b="1" dirty="0">
                <a:latin typeface="Barlow" panose="00000500000000000000" pitchFamily="2" charset="0"/>
              </a:rPr>
              <a:t> | </a:t>
            </a:r>
            <a:r>
              <a:rPr lang="pt-PT" sz="2000" dirty="0">
                <a:latin typeface="Barlow" panose="00000500000000000000" pitchFamily="2" charset="0"/>
              </a:rPr>
              <a:t>Amadora </a:t>
            </a:r>
            <a:r>
              <a:rPr lang="pt-PT" sz="2000" b="1" dirty="0">
                <a:solidFill>
                  <a:srgbClr val="009697"/>
                </a:solidFill>
                <a:latin typeface="Barlow" panose="00000500000000000000" pitchFamily="2" charset="0"/>
              </a:rPr>
              <a:t>•</a:t>
            </a:r>
            <a:r>
              <a:rPr lang="pt-PT" sz="2000" dirty="0">
                <a:latin typeface="Barlow" panose="00000500000000000000" pitchFamily="2" charset="0"/>
              </a:rPr>
              <a:t> Lisboa </a:t>
            </a:r>
            <a:r>
              <a:rPr lang="pt-PT" sz="2000" b="1" dirty="0">
                <a:solidFill>
                  <a:srgbClr val="009697"/>
                </a:solidFill>
                <a:latin typeface="Barlow" panose="00000500000000000000" pitchFamily="2" charset="0"/>
              </a:rPr>
              <a:t>•</a:t>
            </a:r>
            <a:r>
              <a:rPr lang="pt-PT" sz="2000" b="1" dirty="0">
                <a:solidFill>
                  <a:srgbClr val="007469"/>
                </a:solidFill>
                <a:latin typeface="Barlow" panose="00000500000000000000" pitchFamily="2" charset="0"/>
              </a:rPr>
              <a:t> </a:t>
            </a:r>
            <a:r>
              <a:rPr lang="pt-PT" sz="2000" dirty="0">
                <a:latin typeface="Barlow" panose="00000500000000000000" pitchFamily="2" charset="0"/>
              </a:rPr>
              <a:t>Loures </a:t>
            </a:r>
            <a:r>
              <a:rPr lang="pt-PT" sz="2000" b="1" dirty="0">
                <a:solidFill>
                  <a:srgbClr val="009697"/>
                </a:solidFill>
                <a:latin typeface="Barlow" panose="00000500000000000000" pitchFamily="2" charset="0"/>
              </a:rPr>
              <a:t>•</a:t>
            </a:r>
            <a:r>
              <a:rPr lang="pt-PT" sz="2000" dirty="0">
                <a:latin typeface="Barlow" panose="00000500000000000000" pitchFamily="2" charset="0"/>
              </a:rPr>
              <a:t> Vila Franca de Xira</a:t>
            </a:r>
            <a:br>
              <a:rPr lang="pt-PT" sz="2000" dirty="0">
                <a:latin typeface="Barlow" panose="00000500000000000000" pitchFamily="2" charset="0"/>
              </a:rPr>
            </a:br>
            <a:br>
              <a:rPr lang="pt-PT" sz="2000" dirty="0">
                <a:latin typeface="Barlow" panose="00000500000000000000" pitchFamily="2" charset="0"/>
              </a:rPr>
            </a:br>
            <a:r>
              <a:rPr lang="pt-PT" sz="2000" b="1" dirty="0">
                <a:latin typeface="Barlow" panose="00000500000000000000" pitchFamily="2" charset="0"/>
              </a:rPr>
              <a:t>Alentejo | </a:t>
            </a:r>
            <a:r>
              <a:rPr lang="pt-PT" sz="2000" dirty="0">
                <a:latin typeface="Barlow" panose="00000500000000000000" pitchFamily="2" charset="0"/>
              </a:rPr>
              <a:t>Ponte de Sor </a:t>
            </a:r>
            <a:r>
              <a:rPr lang="pt-PT" sz="2000" b="1" dirty="0">
                <a:solidFill>
                  <a:srgbClr val="009697"/>
                </a:solidFill>
                <a:latin typeface="Barlow" panose="00000500000000000000" pitchFamily="2" charset="0"/>
              </a:rPr>
              <a:t>•</a:t>
            </a:r>
            <a:r>
              <a:rPr lang="pt-PT" sz="2000" b="1" dirty="0">
                <a:solidFill>
                  <a:srgbClr val="007469"/>
                </a:solidFill>
                <a:latin typeface="Barlow" panose="00000500000000000000" pitchFamily="2" charset="0"/>
              </a:rPr>
              <a:t> </a:t>
            </a:r>
            <a:r>
              <a:rPr lang="pt-PT" sz="2000" dirty="0">
                <a:latin typeface="Barlow" panose="00000500000000000000" pitchFamily="2" charset="0"/>
              </a:rPr>
              <a:t>Sines</a:t>
            </a:r>
          </a:p>
          <a:p>
            <a:pPr>
              <a:lnSpc>
                <a:spcPct val="100000"/>
              </a:lnSpc>
              <a:buClr>
                <a:srgbClr val="007469"/>
              </a:buClr>
            </a:pPr>
            <a:endParaRPr lang="pt-PT" sz="2000" dirty="0">
              <a:latin typeface="Barlow" panose="00000500000000000000" pitchFamily="2" charset="0"/>
            </a:endParaRPr>
          </a:p>
        </p:txBody>
      </p:sp>
      <p:sp>
        <p:nvSpPr>
          <p:cNvPr id="12" name="Rectangle 11"/>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3" name="TextBox 12"/>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DISCOVER</a:t>
            </a:r>
          </a:p>
        </p:txBody>
      </p:sp>
      <p:sp>
        <p:nvSpPr>
          <p:cNvPr id="4" name="Rectangle 3"/>
          <p:cNvSpPr/>
          <p:nvPr/>
        </p:nvSpPr>
        <p:spPr>
          <a:xfrm>
            <a:off x="7070501" y="3052293"/>
            <a:ext cx="334851" cy="24469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0413" y="232453"/>
            <a:ext cx="2267174" cy="4534348"/>
          </a:xfrm>
          <a:prstGeom prst="rect">
            <a:avLst/>
          </a:prstGeom>
        </p:spPr>
      </p:pic>
    </p:spTree>
    <p:extLst>
      <p:ext uri="{BB962C8B-B14F-4D97-AF65-F5344CB8AC3E}">
        <p14:creationId xmlns:p14="http://schemas.microsoft.com/office/powerpoint/2010/main" val="2749380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6" name="Marcador de Posição de Conteúdo 5" descr="marcador de posição do gráfico">
            <a:extLst>
              <a:ext uri="{FF2B5EF4-FFF2-40B4-BE49-F238E27FC236}">
                <a16:creationId xmlns:a16="http://schemas.microsoft.com/office/drawing/2014/main" id="{4F8339CB-596F-46C7-A612-EA1CB5750EDB}"/>
              </a:ext>
            </a:extLst>
          </p:cNvPr>
          <p:cNvGraphicFramePr>
            <a:graphicFrameLocks/>
          </p:cNvGraphicFramePr>
          <p:nvPr>
            <p:extLst>
              <p:ext uri="{D42A27DB-BD31-4B8C-83A1-F6EECF244321}">
                <p14:modId xmlns:p14="http://schemas.microsoft.com/office/powerpoint/2010/main" val="2519118031"/>
              </p:ext>
            </p:extLst>
          </p:nvPr>
        </p:nvGraphicFramePr>
        <p:xfrm>
          <a:off x="5407714" y="468405"/>
          <a:ext cx="6243992" cy="565521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436097" y="2644170"/>
            <a:ext cx="4431323" cy="1569660"/>
          </a:xfrm>
          <a:prstGeom prst="rect">
            <a:avLst/>
          </a:prstGeom>
          <a:noFill/>
        </p:spPr>
        <p:txBody>
          <a:bodyPr wrap="square" rtlCol="0">
            <a:spAutoFit/>
          </a:bodyPr>
          <a:lstStyle/>
          <a:p>
            <a:pPr algn="ctr"/>
            <a:r>
              <a:rPr lang="pt-PT" sz="4800" b="1" dirty="0">
                <a:solidFill>
                  <a:schemeClr val="bg1"/>
                </a:solidFill>
                <a:effectLst>
                  <a:outerShdw blurRad="38100" dist="38100" dir="2700000" algn="tl">
                    <a:srgbClr val="000000">
                      <a:alpha val="43137"/>
                    </a:srgbClr>
                  </a:outerShdw>
                </a:effectLst>
                <a:latin typeface="Barlow" panose="00000500000000000000" pitchFamily="2" charset="0"/>
              </a:rPr>
              <a:t>ACADEMIC COMMUNITY</a:t>
            </a:r>
          </a:p>
        </p:txBody>
      </p:sp>
      <p:sp>
        <p:nvSpPr>
          <p:cNvPr id="2" name="TextBox 1"/>
          <p:cNvSpPr txBox="1"/>
          <p:nvPr/>
        </p:nvSpPr>
        <p:spPr>
          <a:xfrm>
            <a:off x="9333021" y="3296011"/>
            <a:ext cx="790601" cy="369332"/>
          </a:xfrm>
          <a:prstGeom prst="rect">
            <a:avLst/>
          </a:prstGeom>
          <a:noFill/>
        </p:spPr>
        <p:txBody>
          <a:bodyPr wrap="none" rtlCol="0">
            <a:spAutoFit/>
          </a:bodyPr>
          <a:lstStyle/>
          <a:p>
            <a:pPr algn="ctr"/>
            <a:r>
              <a:rPr lang="pt-PT" b="1" dirty="0">
                <a:latin typeface="Barlow" panose="00000500000000000000" pitchFamily="2" charset="0"/>
              </a:rPr>
              <a:t>21000</a:t>
            </a:r>
          </a:p>
        </p:txBody>
      </p:sp>
      <p:sp>
        <p:nvSpPr>
          <p:cNvPr id="12" name="TextBox 11"/>
          <p:cNvSpPr txBox="1"/>
          <p:nvPr/>
        </p:nvSpPr>
        <p:spPr>
          <a:xfrm>
            <a:off x="6955791" y="2134618"/>
            <a:ext cx="704040" cy="369332"/>
          </a:xfrm>
          <a:prstGeom prst="rect">
            <a:avLst/>
          </a:prstGeom>
          <a:noFill/>
        </p:spPr>
        <p:txBody>
          <a:bodyPr wrap="none" rtlCol="0">
            <a:spAutoFit/>
          </a:bodyPr>
          <a:lstStyle/>
          <a:p>
            <a:pPr algn="ctr"/>
            <a:r>
              <a:rPr lang="pt-PT" b="1" dirty="0">
                <a:latin typeface="Barlow" panose="00000500000000000000" pitchFamily="2" charset="0"/>
              </a:rPr>
              <a:t>9000</a:t>
            </a:r>
          </a:p>
        </p:txBody>
      </p:sp>
      <p:sp>
        <p:nvSpPr>
          <p:cNvPr id="13" name="TextBox 12"/>
          <p:cNvSpPr txBox="1"/>
          <p:nvPr/>
        </p:nvSpPr>
        <p:spPr>
          <a:xfrm>
            <a:off x="7751758" y="159895"/>
            <a:ext cx="574196" cy="369332"/>
          </a:xfrm>
          <a:prstGeom prst="rect">
            <a:avLst/>
          </a:prstGeom>
          <a:noFill/>
        </p:spPr>
        <p:txBody>
          <a:bodyPr wrap="none" rtlCol="0">
            <a:spAutoFit/>
          </a:bodyPr>
          <a:lstStyle/>
          <a:p>
            <a:pPr algn="ctr"/>
            <a:r>
              <a:rPr lang="pt-PT" b="1" dirty="0">
                <a:latin typeface="Barlow" panose="00000500000000000000" pitchFamily="2" charset="0"/>
              </a:rPr>
              <a:t>600</a:t>
            </a:r>
          </a:p>
        </p:txBody>
      </p:sp>
      <p:sp>
        <p:nvSpPr>
          <p:cNvPr id="14" name="TextBox 13"/>
          <p:cNvSpPr txBox="1"/>
          <p:nvPr/>
        </p:nvSpPr>
        <p:spPr>
          <a:xfrm>
            <a:off x="8481585" y="146746"/>
            <a:ext cx="511679" cy="369332"/>
          </a:xfrm>
          <a:prstGeom prst="rect">
            <a:avLst/>
          </a:prstGeom>
          <a:noFill/>
        </p:spPr>
        <p:txBody>
          <a:bodyPr wrap="none" rtlCol="0">
            <a:spAutoFit/>
          </a:bodyPr>
          <a:lstStyle/>
          <a:p>
            <a:pPr algn="ctr"/>
            <a:r>
              <a:rPr lang="pt-PT" b="1" dirty="0">
                <a:latin typeface="Barlow" panose="00000500000000000000" pitchFamily="2" charset="0"/>
              </a:rPr>
              <a:t>170</a:t>
            </a:r>
          </a:p>
        </p:txBody>
      </p:sp>
      <p:cxnSp>
        <p:nvCxnSpPr>
          <p:cNvPr id="4" name="Straight Connector 3"/>
          <p:cNvCxnSpPr/>
          <p:nvPr/>
        </p:nvCxnSpPr>
        <p:spPr>
          <a:xfrm>
            <a:off x="8221467" y="468405"/>
            <a:ext cx="39664" cy="2252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8480246" y="434802"/>
            <a:ext cx="100495" cy="2280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9" name="TextBox 18"/>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DISCOVER</a:t>
            </a:r>
          </a:p>
        </p:txBody>
      </p:sp>
    </p:spTree>
    <p:extLst>
      <p:ext uri="{BB962C8B-B14F-4D97-AF65-F5344CB8AC3E}">
        <p14:creationId xmlns:p14="http://schemas.microsoft.com/office/powerpoint/2010/main" val="4262222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Marcador de Posição de Conteúdo 2"/>
          <p:cNvSpPr>
            <a:spLocks noGrp="1"/>
          </p:cNvSpPr>
          <p:nvPr>
            <p:ph idx="1"/>
          </p:nvPr>
        </p:nvSpPr>
        <p:spPr>
          <a:xfrm>
            <a:off x="463639" y="3678399"/>
            <a:ext cx="11320530" cy="2897747"/>
          </a:xfrm>
        </p:spPr>
        <p:txBody>
          <a:bodyPr>
            <a:noAutofit/>
          </a:bodyPr>
          <a:lstStyle/>
          <a:p>
            <a:pPr marL="0" indent="0">
              <a:lnSpc>
                <a:spcPct val="100000"/>
              </a:lnSpc>
              <a:buNone/>
            </a:pPr>
            <a:r>
              <a:rPr lang="pt-PT" sz="3200" b="1" dirty="0">
                <a:solidFill>
                  <a:srgbClr val="009697"/>
                </a:solidFill>
                <a:latin typeface="Barlow" panose="00000500000000000000" pitchFamily="2" charset="0"/>
              </a:rPr>
              <a:t>E³UDRES² </a:t>
            </a:r>
            <a:r>
              <a:rPr lang="pt-PT" sz="3200" b="1" dirty="0" err="1">
                <a:solidFill>
                  <a:srgbClr val="009697"/>
                </a:solidFill>
                <a:latin typeface="Barlow" panose="00000500000000000000" pitchFamily="2" charset="0"/>
              </a:rPr>
              <a:t>Alliance</a:t>
            </a:r>
            <a:endParaRPr lang="pt-PT" sz="3200" b="1" dirty="0">
              <a:solidFill>
                <a:srgbClr val="009697"/>
              </a:solidFill>
              <a:latin typeface="Barlow" panose="00000500000000000000" pitchFamily="2" charset="0"/>
            </a:endParaRPr>
          </a:p>
          <a:p>
            <a:pPr marL="0" indent="0">
              <a:lnSpc>
                <a:spcPct val="100000"/>
              </a:lnSpc>
              <a:buNone/>
            </a:pPr>
            <a:br>
              <a:rPr lang="pt-PT" sz="2000" dirty="0">
                <a:latin typeface="Barlow" panose="00000500000000000000" pitchFamily="2" charset="0"/>
              </a:rPr>
            </a:br>
            <a:r>
              <a:rPr lang="pt-PT" sz="2400" b="1" dirty="0">
                <a:latin typeface="Barlow" panose="00000500000000000000" pitchFamily="2" charset="0"/>
              </a:rPr>
              <a:t>Portugal </a:t>
            </a:r>
            <a:r>
              <a:rPr lang="pt-PT" sz="2400" b="1" dirty="0">
                <a:solidFill>
                  <a:srgbClr val="009697"/>
                </a:solidFill>
                <a:latin typeface="Barlow" panose="00000500000000000000" pitchFamily="2" charset="0"/>
              </a:rPr>
              <a:t>•</a:t>
            </a:r>
            <a:r>
              <a:rPr lang="pt-PT" sz="2400" b="1" dirty="0">
                <a:latin typeface="Barlow" panose="00000500000000000000" pitchFamily="2" charset="0"/>
              </a:rPr>
              <a:t> </a:t>
            </a:r>
            <a:r>
              <a:rPr lang="pt-PT" sz="2400" b="1" dirty="0" err="1">
                <a:latin typeface="Barlow" panose="00000500000000000000" pitchFamily="2" charset="0"/>
              </a:rPr>
              <a:t>Austria</a:t>
            </a:r>
            <a:r>
              <a:rPr lang="pt-PT" sz="2400" b="1" dirty="0">
                <a:latin typeface="Barlow" panose="00000500000000000000" pitchFamily="2" charset="0"/>
              </a:rPr>
              <a:t> </a:t>
            </a:r>
            <a:r>
              <a:rPr lang="pt-PT" sz="2400" b="1" dirty="0">
                <a:solidFill>
                  <a:srgbClr val="009697"/>
                </a:solidFill>
                <a:latin typeface="Barlow" panose="00000500000000000000" pitchFamily="2" charset="0"/>
              </a:rPr>
              <a:t>•</a:t>
            </a:r>
            <a:r>
              <a:rPr lang="pt-PT" sz="2400" b="1" dirty="0">
                <a:latin typeface="Barlow" panose="00000500000000000000" pitchFamily="2" charset="0"/>
              </a:rPr>
              <a:t> </a:t>
            </a:r>
            <a:r>
              <a:rPr lang="pt-PT" sz="2400" b="1" dirty="0" err="1">
                <a:latin typeface="Barlow" panose="00000500000000000000" pitchFamily="2" charset="0"/>
              </a:rPr>
              <a:t>Belgium</a:t>
            </a:r>
            <a:r>
              <a:rPr lang="pt-PT" sz="2400" b="1" dirty="0">
                <a:latin typeface="Barlow" panose="00000500000000000000" pitchFamily="2" charset="0"/>
              </a:rPr>
              <a:t> </a:t>
            </a: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err="1">
                <a:latin typeface="Barlow" panose="00000500000000000000" pitchFamily="2" charset="0"/>
              </a:rPr>
              <a:t>Finland</a:t>
            </a:r>
            <a:r>
              <a:rPr lang="pt-PT" sz="2400" b="1" dirty="0">
                <a:latin typeface="Barlow" panose="00000500000000000000" pitchFamily="2" charset="0"/>
              </a:rPr>
              <a:t> </a:t>
            </a:r>
            <a:r>
              <a:rPr lang="pt-PT" sz="2400" b="1" dirty="0">
                <a:solidFill>
                  <a:srgbClr val="009697"/>
                </a:solidFill>
                <a:latin typeface="Barlow" panose="00000500000000000000" pitchFamily="2" charset="0"/>
              </a:rPr>
              <a:t>•</a:t>
            </a:r>
            <a:r>
              <a:rPr lang="pt-PT" sz="2400" b="1" dirty="0">
                <a:latin typeface="Barlow" panose="00000500000000000000" pitchFamily="2" charset="0"/>
              </a:rPr>
              <a:t> </a:t>
            </a:r>
            <a:r>
              <a:rPr lang="pt-PT" sz="2400" b="1" dirty="0" err="1">
                <a:latin typeface="Barlow" panose="00000500000000000000" pitchFamily="2" charset="0"/>
              </a:rPr>
              <a:t>Germany</a:t>
            </a:r>
            <a:endParaRPr lang="pt-PT" sz="2400" b="1" dirty="0">
              <a:latin typeface="Barlow" panose="00000500000000000000" pitchFamily="2" charset="0"/>
            </a:endParaRPr>
          </a:p>
          <a:p>
            <a:pPr marL="0" indent="0">
              <a:lnSpc>
                <a:spcPct val="100000"/>
              </a:lnSpc>
              <a:buNone/>
            </a:pPr>
            <a:r>
              <a:rPr lang="pt-PT" sz="2400" b="1" dirty="0" err="1">
                <a:latin typeface="Barlow" panose="00000500000000000000" pitchFamily="2" charset="0"/>
              </a:rPr>
              <a:t>Hungary</a:t>
            </a:r>
            <a:r>
              <a:rPr lang="pt-PT" sz="2400" b="1" dirty="0">
                <a:latin typeface="Barlow" panose="00000500000000000000" pitchFamily="2" charset="0"/>
              </a:rPr>
              <a:t> </a:t>
            </a:r>
            <a:r>
              <a:rPr lang="pt-PT" sz="2400" b="1" dirty="0">
                <a:solidFill>
                  <a:srgbClr val="009697"/>
                </a:solidFill>
                <a:latin typeface="Barlow" panose="00000500000000000000" pitchFamily="2" charset="0"/>
              </a:rPr>
              <a:t>•</a:t>
            </a:r>
            <a:r>
              <a:rPr lang="pt-PT" sz="2400" b="1" dirty="0">
                <a:latin typeface="Barlow" panose="00000500000000000000" pitchFamily="2" charset="0"/>
              </a:rPr>
              <a:t> </a:t>
            </a:r>
            <a:r>
              <a:rPr lang="pt-PT" sz="2400" b="1" dirty="0" err="1">
                <a:latin typeface="Barlow" panose="00000500000000000000" pitchFamily="2" charset="0"/>
              </a:rPr>
              <a:t>Latvia</a:t>
            </a:r>
            <a:r>
              <a:rPr lang="pt-PT" sz="2400" b="1" dirty="0">
                <a:latin typeface="Barlow" panose="00000500000000000000" pitchFamily="2" charset="0"/>
              </a:rPr>
              <a:t> </a:t>
            </a: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a:latin typeface="Barlow" panose="00000500000000000000" pitchFamily="2" charset="0"/>
              </a:rPr>
              <a:t>Romania </a:t>
            </a:r>
            <a:r>
              <a:rPr lang="pt-PT" sz="2400" b="1" dirty="0">
                <a:solidFill>
                  <a:srgbClr val="009697"/>
                </a:solidFill>
                <a:latin typeface="Barlow" panose="00000500000000000000" pitchFamily="2" charset="0"/>
              </a:rPr>
              <a:t>•</a:t>
            </a:r>
            <a:r>
              <a:rPr lang="pt-PT" sz="2400" b="1" dirty="0">
                <a:solidFill>
                  <a:srgbClr val="007469"/>
                </a:solidFill>
                <a:latin typeface="Barlow" panose="00000500000000000000" pitchFamily="2" charset="0"/>
              </a:rPr>
              <a:t> </a:t>
            </a:r>
            <a:r>
              <a:rPr lang="pt-PT" sz="2400" b="1" dirty="0" err="1">
                <a:latin typeface="Barlow" panose="00000500000000000000" pitchFamily="2" charset="0"/>
              </a:rPr>
              <a:t>The</a:t>
            </a:r>
            <a:r>
              <a:rPr lang="pt-PT" sz="2400" b="1" dirty="0">
                <a:latin typeface="Barlow" panose="00000500000000000000" pitchFamily="2" charset="0"/>
              </a:rPr>
              <a:t> </a:t>
            </a:r>
            <a:r>
              <a:rPr lang="pt-PT" sz="2400" b="1" dirty="0" err="1">
                <a:latin typeface="Barlow" panose="00000500000000000000" pitchFamily="2" charset="0"/>
              </a:rPr>
              <a:t>Netherlands</a:t>
            </a:r>
            <a:br>
              <a:rPr lang="pt-PT" sz="2400" b="1" dirty="0">
                <a:latin typeface="Barlow" panose="00000500000000000000" pitchFamily="2" charset="0"/>
              </a:rPr>
            </a:br>
            <a:br>
              <a:rPr lang="pt-PT" sz="2400" b="1" dirty="0">
                <a:latin typeface="Barlow" panose="00000500000000000000" pitchFamily="2" charset="0"/>
              </a:rPr>
            </a:br>
            <a:r>
              <a:rPr lang="en-US" sz="2000" dirty="0">
                <a:latin typeface="Barlow" panose="00000500000000000000" pitchFamily="2" charset="0"/>
              </a:rPr>
              <a:t>A great European campus serving as inspiration for the development</a:t>
            </a:r>
            <a:br>
              <a:rPr lang="en-US" sz="2000" dirty="0">
                <a:latin typeface="Barlow" panose="00000500000000000000" pitchFamily="2" charset="0"/>
              </a:rPr>
            </a:br>
            <a:r>
              <a:rPr lang="en-US" sz="2000" dirty="0">
                <a:latin typeface="Barlow" panose="00000500000000000000" pitchFamily="2" charset="0"/>
              </a:rPr>
              <a:t>of a progressive society, creating smart and sustainable regions</a:t>
            </a:r>
            <a:r>
              <a:rPr lang="pt-PT" sz="2000" dirty="0">
                <a:latin typeface="Barlow" panose="00000500000000000000" pitchFamily="2" charset="0"/>
              </a:rPr>
              <a:t>.</a:t>
            </a:r>
          </a:p>
        </p:txBody>
      </p:sp>
      <p:sp>
        <p:nvSpPr>
          <p:cNvPr id="7" name="TextBox 6"/>
          <p:cNvSpPr txBox="1"/>
          <p:nvPr/>
        </p:nvSpPr>
        <p:spPr>
          <a:xfrm>
            <a:off x="0" y="507508"/>
            <a:ext cx="6095999" cy="2308324"/>
          </a:xfrm>
          <a:prstGeom prst="rect">
            <a:avLst/>
          </a:prstGeom>
          <a:noFill/>
        </p:spPr>
        <p:txBody>
          <a:bodyPr wrap="square" rtlCol="0">
            <a:spAutoFit/>
          </a:bodyPr>
          <a:lstStyle/>
          <a:p>
            <a:pPr algn="ctr"/>
            <a:r>
              <a:rPr lang="pt-PT" sz="4800" b="1" dirty="0">
                <a:solidFill>
                  <a:schemeClr val="bg1"/>
                </a:solidFill>
                <a:effectLst>
                  <a:outerShdw blurRad="38100" dist="38100" dir="2700000" algn="tl">
                    <a:srgbClr val="000000">
                      <a:alpha val="43137"/>
                    </a:srgbClr>
                  </a:outerShdw>
                </a:effectLst>
                <a:latin typeface="Barlow" panose="00000500000000000000" pitchFamily="2" charset="0"/>
              </a:rPr>
              <a:t>EUROPEAN UNIVERSITY ALLIANCE</a:t>
            </a:r>
          </a:p>
        </p:txBody>
      </p:sp>
      <p:sp>
        <p:nvSpPr>
          <p:cNvPr id="11" name="Marcador de Posição de Conteúdo 2"/>
          <p:cNvSpPr txBox="1">
            <a:spLocks/>
          </p:cNvSpPr>
          <p:nvPr/>
        </p:nvSpPr>
        <p:spPr>
          <a:xfrm>
            <a:off x="6426557" y="1425668"/>
            <a:ext cx="5649829" cy="18433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pt-PT" sz="2000" b="1" dirty="0">
                <a:latin typeface="Barlow" panose="00000500000000000000" pitchFamily="2" charset="0"/>
              </a:rPr>
              <a:t>Research  </a:t>
            </a:r>
            <a:r>
              <a:rPr lang="pt-PT" sz="2000" b="1" dirty="0">
                <a:solidFill>
                  <a:srgbClr val="009697"/>
                </a:solidFill>
                <a:latin typeface="Barlow" panose="00000500000000000000" pitchFamily="2" charset="0"/>
              </a:rPr>
              <a:t>•</a:t>
            </a:r>
            <a:r>
              <a:rPr lang="pt-PT" sz="2000" b="1" dirty="0">
                <a:latin typeface="Barlow" panose="00000500000000000000" pitchFamily="2" charset="0"/>
              </a:rPr>
              <a:t> </a:t>
            </a:r>
            <a:r>
              <a:rPr lang="pt-PT" sz="2000" b="1" dirty="0" err="1">
                <a:latin typeface="Barlow" panose="00000500000000000000" pitchFamily="2" charset="0"/>
              </a:rPr>
              <a:t>Innovation</a:t>
            </a:r>
            <a:r>
              <a:rPr lang="pt-PT" sz="2000" b="1" dirty="0">
                <a:latin typeface="Barlow" panose="00000500000000000000" pitchFamily="2" charset="0"/>
              </a:rPr>
              <a:t>  </a:t>
            </a:r>
            <a:r>
              <a:rPr lang="pt-PT" sz="2000" b="1" dirty="0">
                <a:solidFill>
                  <a:srgbClr val="009697"/>
                </a:solidFill>
                <a:latin typeface="Barlow" panose="00000500000000000000" pitchFamily="2" charset="0"/>
              </a:rPr>
              <a:t>•</a:t>
            </a:r>
            <a:r>
              <a:rPr lang="pt-PT" sz="2000" b="1" dirty="0">
                <a:latin typeface="Barlow" panose="00000500000000000000" pitchFamily="2" charset="0"/>
              </a:rPr>
              <a:t> Exchange</a:t>
            </a:r>
          </a:p>
          <a:p>
            <a:pPr marL="0" indent="0" algn="ctr">
              <a:lnSpc>
                <a:spcPct val="100000"/>
              </a:lnSpc>
              <a:buNone/>
            </a:pPr>
            <a:r>
              <a:rPr lang="en-US" sz="2000" dirty="0">
                <a:latin typeface="Barlow" panose="00000500000000000000" pitchFamily="2" charset="0"/>
              </a:rPr>
              <a:t>Teaching and research based on challenges, focused on human beings, and by sharing multi-directional, interdisciplinary, and cross-sector knowledge</a:t>
            </a:r>
            <a:r>
              <a:rPr lang="pt-PT" sz="2000" dirty="0">
                <a:latin typeface="Barlow" panose="00000500000000000000" pitchFamily="2" charset="0"/>
              </a:rPr>
              <a:t>.</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1122" y="805780"/>
            <a:ext cx="2440697" cy="429411"/>
          </a:xfrm>
          <a:prstGeom prst="rect">
            <a:avLst/>
          </a:prstGeom>
        </p:spPr>
      </p:pic>
      <p:sp>
        <p:nvSpPr>
          <p:cNvPr id="9" name="Marcador de Posição de Conteúdo 2"/>
          <p:cNvSpPr txBox="1">
            <a:spLocks/>
          </p:cNvSpPr>
          <p:nvPr/>
        </p:nvSpPr>
        <p:spPr>
          <a:xfrm>
            <a:off x="4298313" y="3660666"/>
            <a:ext cx="5824519" cy="70508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i="1" dirty="0">
                <a:latin typeface="Barlow" panose="00000500000000000000" pitchFamily="2" charset="0"/>
              </a:rPr>
              <a:t>Engaged European Entrepreneurial University as Driver for European Smart and Sustainable Regions</a:t>
            </a:r>
            <a:endParaRPr lang="pt-PT" sz="2000" dirty="0">
              <a:latin typeface="Barlow" panose="00000500000000000000" pitchFamily="2" charset="0"/>
            </a:endParaRPr>
          </a:p>
        </p:txBody>
      </p:sp>
      <p:sp>
        <p:nvSpPr>
          <p:cNvPr id="13" name="Rectangle 12"/>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4" name="TextBox 13"/>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DISCOVER</a:t>
            </a:r>
          </a:p>
        </p:txBody>
      </p:sp>
    </p:spTree>
    <p:extLst>
      <p:ext uri="{BB962C8B-B14F-4D97-AF65-F5344CB8AC3E}">
        <p14:creationId xmlns:p14="http://schemas.microsoft.com/office/powerpoint/2010/main" val="30955258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5046"/>
          <a:stretch/>
        </p:blipFill>
        <p:spPr>
          <a:xfrm flipH="1">
            <a:off x="-3" y="1"/>
            <a:ext cx="12191999" cy="68580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Marcador de Posição de Conteúdo 2"/>
          <p:cNvSpPr txBox="1">
            <a:spLocks/>
          </p:cNvSpPr>
          <p:nvPr/>
        </p:nvSpPr>
        <p:spPr>
          <a:xfrm>
            <a:off x="506436" y="2840899"/>
            <a:ext cx="4318780" cy="40171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pt-PT" sz="2400" b="1" dirty="0">
                <a:solidFill>
                  <a:prstClr val="black"/>
                </a:solidFill>
                <a:latin typeface="Barlow" panose="00000500000000000000" pitchFamily="2" charset="0"/>
              </a:rPr>
              <a:t>›</a:t>
            </a:r>
            <a:r>
              <a:rPr lang="pt-PT" sz="2400" b="1" dirty="0">
                <a:solidFill>
                  <a:prstClr val="white"/>
                </a:solidFill>
                <a:latin typeface="Barlow" panose="00000500000000000000" pitchFamily="2" charset="0"/>
              </a:rPr>
              <a:t> TOP 10 </a:t>
            </a:r>
            <a:r>
              <a:rPr lang="en-US" sz="2400" b="1" dirty="0">
                <a:solidFill>
                  <a:prstClr val="white"/>
                </a:solidFill>
                <a:latin typeface="Barlow" panose="00000500000000000000" pitchFamily="2" charset="0"/>
              </a:rPr>
              <a:t>most sustainable</a:t>
            </a:r>
            <a:br>
              <a:rPr lang="en-US" sz="2400" b="1" dirty="0">
                <a:solidFill>
                  <a:prstClr val="white"/>
                </a:solidFill>
                <a:latin typeface="Barlow" panose="00000500000000000000" pitchFamily="2" charset="0"/>
              </a:rPr>
            </a:br>
            <a:r>
              <a:rPr lang="en-US" sz="2400" b="1" dirty="0">
                <a:solidFill>
                  <a:prstClr val="white"/>
                </a:solidFill>
                <a:latin typeface="Barlow" panose="00000500000000000000" pitchFamily="2" charset="0"/>
              </a:rPr>
              <a:t>  higher education</a:t>
            </a:r>
            <a:br>
              <a:rPr lang="en-US" sz="2400" b="1" dirty="0">
                <a:solidFill>
                  <a:prstClr val="white"/>
                </a:solidFill>
                <a:latin typeface="Barlow" panose="00000500000000000000" pitchFamily="2" charset="0"/>
              </a:rPr>
            </a:br>
            <a:r>
              <a:rPr lang="en-US" sz="2400" b="1" dirty="0">
                <a:solidFill>
                  <a:prstClr val="white"/>
                </a:solidFill>
                <a:latin typeface="Barlow" panose="00000500000000000000" pitchFamily="2" charset="0"/>
              </a:rPr>
              <a:t>  institutions in Portugal</a:t>
            </a:r>
            <a:r>
              <a:rPr lang="pt-PT" sz="2400" dirty="0">
                <a:solidFill>
                  <a:prstClr val="white"/>
                </a:solidFill>
                <a:latin typeface="Barlow" panose="00000500000000000000" pitchFamily="2" charset="0"/>
              </a:rPr>
              <a:t>*</a:t>
            </a:r>
          </a:p>
          <a:p>
            <a:pPr marL="0" lvl="0" indent="0">
              <a:lnSpc>
                <a:spcPct val="100000"/>
              </a:lnSpc>
              <a:buNone/>
              <a:defRPr/>
            </a:pPr>
            <a:r>
              <a:rPr kumimoji="0" lang="pt-PT" sz="2400" b="1" i="0" u="none" strike="noStrike" kern="1200" cap="none" spc="0" normalizeH="0" baseline="0" noProof="0" dirty="0">
                <a:ln>
                  <a:noFill/>
                </a:ln>
                <a:solidFill>
                  <a:prstClr val="black"/>
                </a:solidFill>
                <a:effectLst/>
                <a:uLnTx/>
                <a:uFillTx/>
                <a:latin typeface="Barlow" panose="00000500000000000000" pitchFamily="2" charset="0"/>
              </a:rPr>
              <a:t>›</a:t>
            </a:r>
            <a:r>
              <a:rPr kumimoji="0" lang="pt-PT" sz="2400" b="1" i="0" u="none" strike="noStrike" kern="1200" cap="none" spc="0" normalizeH="0" baseline="0" noProof="0" dirty="0">
                <a:ln>
                  <a:noFill/>
                </a:ln>
                <a:solidFill>
                  <a:prstClr val="white"/>
                </a:solidFill>
                <a:effectLst/>
                <a:uLnTx/>
                <a:uFillTx/>
                <a:latin typeface="Barlow" panose="00000500000000000000" pitchFamily="2" charset="0"/>
              </a:rPr>
              <a:t> </a:t>
            </a:r>
            <a:r>
              <a:rPr lang="pt-PT" sz="2400" b="1" dirty="0" err="1">
                <a:solidFill>
                  <a:prstClr val="white"/>
                </a:solidFill>
                <a:latin typeface="Barlow" panose="00000500000000000000" pitchFamily="2" charset="0"/>
              </a:rPr>
              <a:t>Eco-Schools</a:t>
            </a:r>
            <a:r>
              <a:rPr lang="pt-PT" sz="2400" b="1" dirty="0">
                <a:solidFill>
                  <a:prstClr val="white"/>
                </a:solidFill>
                <a:latin typeface="Barlow" panose="00000500000000000000" pitchFamily="2" charset="0"/>
              </a:rPr>
              <a:t> </a:t>
            </a:r>
            <a:r>
              <a:rPr lang="pt-PT" sz="2400" b="1" dirty="0" err="1">
                <a:solidFill>
                  <a:prstClr val="white"/>
                </a:solidFill>
                <a:latin typeface="Barlow" panose="00000500000000000000" pitchFamily="2" charset="0"/>
              </a:rPr>
              <a:t>and</a:t>
            </a:r>
            <a:br>
              <a:rPr lang="pt-PT" sz="2400" b="1" dirty="0">
                <a:solidFill>
                  <a:prstClr val="white"/>
                </a:solidFill>
                <a:latin typeface="Barlow" panose="00000500000000000000" pitchFamily="2" charset="0"/>
              </a:rPr>
            </a:br>
            <a:r>
              <a:rPr lang="pt-PT" sz="2400" b="1" dirty="0">
                <a:solidFill>
                  <a:prstClr val="white"/>
                </a:solidFill>
                <a:latin typeface="Barlow" panose="00000500000000000000" pitchFamily="2" charset="0"/>
              </a:rPr>
              <a:t>  </a:t>
            </a:r>
            <a:r>
              <a:rPr lang="pt-PT" sz="2400" b="1" dirty="0" err="1">
                <a:solidFill>
                  <a:prstClr val="white"/>
                </a:solidFill>
                <a:latin typeface="Barlow" panose="00000500000000000000" pitchFamily="2" charset="0"/>
              </a:rPr>
              <a:t>Eco-Campus</a:t>
            </a:r>
            <a:endParaRPr lang="pt-PT" sz="2400" b="1" dirty="0">
              <a:solidFill>
                <a:prstClr val="white"/>
              </a:solidFill>
              <a:latin typeface="Barlow" panose="00000500000000000000" pitchFamily="2" charset="0"/>
            </a:endParaRPr>
          </a:p>
          <a:p>
            <a:pPr marL="0" lvl="0" indent="0">
              <a:lnSpc>
                <a:spcPct val="100000"/>
              </a:lnSpc>
              <a:buNone/>
              <a:defRPr/>
            </a:pPr>
            <a:r>
              <a:rPr lang="pt-PT" sz="2400" b="1" dirty="0">
                <a:solidFill>
                  <a:prstClr val="black"/>
                </a:solidFill>
                <a:latin typeface="Barlow" panose="00000500000000000000" pitchFamily="2" charset="0"/>
              </a:rPr>
              <a:t>›</a:t>
            </a:r>
            <a:r>
              <a:rPr lang="pt-PT" sz="2400" b="1" dirty="0">
                <a:solidFill>
                  <a:prstClr val="white"/>
                </a:solidFill>
                <a:latin typeface="Barlow" panose="00000500000000000000" pitchFamily="2" charset="0"/>
              </a:rPr>
              <a:t> </a:t>
            </a:r>
            <a:r>
              <a:rPr lang="en-US" sz="2400" b="1">
                <a:solidFill>
                  <a:prstClr val="white"/>
                </a:solidFill>
                <a:latin typeface="Barlow" panose="00000500000000000000" pitchFamily="2" charset="0"/>
              </a:rPr>
              <a:t>Actions in the surrounding</a:t>
            </a:r>
            <a:br>
              <a:rPr lang="en-US" sz="2400" b="1">
                <a:solidFill>
                  <a:prstClr val="white"/>
                </a:solidFill>
                <a:latin typeface="Barlow" panose="00000500000000000000" pitchFamily="2" charset="0"/>
              </a:rPr>
            </a:br>
            <a:r>
              <a:rPr lang="en-US" sz="2400" b="1">
                <a:solidFill>
                  <a:prstClr val="white"/>
                </a:solidFill>
                <a:latin typeface="Barlow" panose="00000500000000000000" pitchFamily="2" charset="0"/>
              </a:rPr>
              <a:t>  community</a:t>
            </a:r>
          </a:p>
          <a:p>
            <a:pPr marL="0" lvl="0" indent="0">
              <a:lnSpc>
                <a:spcPct val="100000"/>
              </a:lnSpc>
              <a:buNone/>
              <a:defRPr/>
            </a:pPr>
            <a:r>
              <a:rPr kumimoji="0" lang="pt-PT" sz="2400" b="1" i="0" u="none" strike="noStrike" kern="1200" cap="none" spc="0" normalizeH="0" baseline="0" noProof="0">
                <a:ln>
                  <a:noFill/>
                </a:ln>
                <a:solidFill>
                  <a:prstClr val="black"/>
                </a:solidFill>
                <a:effectLst/>
                <a:uLnTx/>
                <a:uFillTx/>
                <a:latin typeface="Barlow" panose="00000500000000000000" pitchFamily="2" charset="0"/>
              </a:rPr>
              <a:t>›</a:t>
            </a:r>
            <a:r>
              <a:rPr lang="pt-PT" sz="2400" b="1" dirty="0">
                <a:solidFill>
                  <a:prstClr val="white"/>
                </a:solidFill>
                <a:latin typeface="Barlow" panose="00000500000000000000" pitchFamily="2" charset="0"/>
              </a:rPr>
              <a:t> </a:t>
            </a:r>
            <a:r>
              <a:rPr lang="pt-PT" sz="2400" b="1" dirty="0" err="1">
                <a:solidFill>
                  <a:prstClr val="white"/>
                </a:solidFill>
                <a:latin typeface="Barlow" panose="00000500000000000000" pitchFamily="2" charset="0"/>
              </a:rPr>
              <a:t>Charitable</a:t>
            </a:r>
            <a:r>
              <a:rPr lang="pt-PT" sz="2400" b="1" dirty="0">
                <a:solidFill>
                  <a:prstClr val="white"/>
                </a:solidFill>
                <a:latin typeface="Barlow" panose="00000500000000000000" pitchFamily="2" charset="0"/>
              </a:rPr>
              <a:t> IPS</a:t>
            </a:r>
          </a:p>
          <a:p>
            <a:pPr marL="0" lvl="0" indent="0">
              <a:lnSpc>
                <a:spcPct val="100000"/>
              </a:lnSpc>
              <a:buNone/>
              <a:defRPr/>
            </a:pPr>
            <a:r>
              <a:rPr kumimoji="0" lang="pt-PT" sz="2400" b="1" i="0" u="none" strike="noStrike" kern="1200" cap="none" spc="0" normalizeH="0" baseline="0" noProof="0" dirty="0">
                <a:ln>
                  <a:noFill/>
                </a:ln>
                <a:solidFill>
                  <a:prstClr val="black"/>
                </a:solidFill>
                <a:effectLst/>
                <a:uLnTx/>
                <a:uFillTx/>
                <a:latin typeface="Barlow" panose="00000500000000000000" pitchFamily="2" charset="0"/>
              </a:rPr>
              <a:t>›</a:t>
            </a:r>
            <a:r>
              <a:rPr lang="pt-PT" sz="2400" b="1" dirty="0">
                <a:solidFill>
                  <a:prstClr val="white"/>
                </a:solidFill>
                <a:latin typeface="Barlow" panose="00000500000000000000" pitchFamily="2" charset="0"/>
              </a:rPr>
              <a:t> </a:t>
            </a:r>
            <a:r>
              <a:rPr lang="pt-PT" sz="2400" b="1" dirty="0" err="1">
                <a:solidFill>
                  <a:prstClr val="white"/>
                </a:solidFill>
                <a:latin typeface="Barlow" panose="00000500000000000000" pitchFamily="2" charset="0"/>
              </a:rPr>
              <a:t>Volunteer</a:t>
            </a:r>
            <a:r>
              <a:rPr lang="pt-PT" sz="2400" b="1" dirty="0">
                <a:solidFill>
                  <a:prstClr val="white"/>
                </a:solidFill>
                <a:latin typeface="Barlow" panose="00000500000000000000" pitchFamily="2" charset="0"/>
              </a:rPr>
              <a:t> </a:t>
            </a:r>
            <a:r>
              <a:rPr lang="pt-PT" sz="2400" b="1" dirty="0" err="1">
                <a:solidFill>
                  <a:prstClr val="white"/>
                </a:solidFill>
                <a:latin typeface="Barlow" panose="00000500000000000000" pitchFamily="2" charset="0"/>
              </a:rPr>
              <a:t>Work</a:t>
            </a:r>
            <a:endParaRPr kumimoji="0" lang="pt-PT" sz="2400" b="1" i="0" u="none" strike="noStrike" kern="1200" cap="none" spc="0" normalizeH="0" baseline="0" noProof="0" dirty="0">
              <a:ln>
                <a:noFill/>
              </a:ln>
              <a:solidFill>
                <a:prstClr val="white"/>
              </a:solidFill>
              <a:effectLst/>
              <a:uLnTx/>
              <a:uFillTx/>
              <a:latin typeface="Barlow" panose="00000500000000000000" pitchFamily="2" charset="0"/>
            </a:endParaRPr>
          </a:p>
        </p:txBody>
      </p:sp>
      <p:sp>
        <p:nvSpPr>
          <p:cNvPr id="12" name="TextBox 11"/>
          <p:cNvSpPr txBox="1"/>
          <p:nvPr/>
        </p:nvSpPr>
        <p:spPr>
          <a:xfrm>
            <a:off x="436097" y="618186"/>
            <a:ext cx="4431323" cy="1985159"/>
          </a:xfrm>
          <a:prstGeom prst="rect">
            <a:avLst/>
          </a:prstGeom>
          <a:noFill/>
        </p:spPr>
        <p:txBody>
          <a:bodyPr wrap="square" rtlCol="0">
            <a:spAutoFit/>
          </a:bodyPr>
          <a:lstStyle/>
          <a:p>
            <a:pPr lvl="0" algn="ctr">
              <a:defRPr/>
            </a:pPr>
            <a:r>
              <a:rPr lang="pt-PT" sz="4100" b="1" dirty="0">
                <a:solidFill>
                  <a:prstClr val="white"/>
                </a:solidFill>
                <a:effectLst>
                  <a:outerShdw blurRad="38100" dist="38100" dir="2700000" algn="tl">
                    <a:srgbClr val="000000">
                      <a:alpha val="43137"/>
                    </a:srgbClr>
                  </a:outerShdw>
                </a:effectLst>
                <a:latin typeface="Barlow" panose="00000500000000000000" pitchFamily="2" charset="0"/>
              </a:rPr>
              <a:t>SUSTAINABLE AND INCLUSIVE CAMPUS</a:t>
            </a:r>
            <a:endParaRPr kumimoji="0" lang="pt-PT" sz="41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Barlow" panose="00000500000000000000" pitchFamily="2" charset="0"/>
            </a:endParaRPr>
          </a:p>
        </p:txBody>
      </p:sp>
      <p:sp>
        <p:nvSpPr>
          <p:cNvPr id="10" name="Retângulo 6"/>
          <p:cNvSpPr/>
          <p:nvPr/>
        </p:nvSpPr>
        <p:spPr>
          <a:xfrm>
            <a:off x="5076498" y="6403386"/>
            <a:ext cx="6169572" cy="307777"/>
          </a:xfrm>
          <a:prstGeom prst="rect">
            <a:avLst/>
          </a:prstGeom>
        </p:spPr>
        <p:txBody>
          <a:bodyPr wrap="square">
            <a:spAutoFit/>
          </a:bodyPr>
          <a:lstStyle/>
          <a:p>
            <a:r>
              <a:rPr lang="pt-PT" sz="1400" dirty="0">
                <a:solidFill>
                  <a:srgbClr val="009697"/>
                </a:solidFill>
                <a:latin typeface="Barlow" panose="00000500000000000000" pitchFamily="2" charset="0"/>
              </a:rPr>
              <a:t>*</a:t>
            </a:r>
            <a:r>
              <a:rPr lang="pt-PT" sz="1400" dirty="0">
                <a:latin typeface="Barlow" panose="00000500000000000000" pitchFamily="2" charset="0"/>
              </a:rPr>
              <a:t> </a:t>
            </a:r>
            <a:r>
              <a:rPr lang="pt-PT" sz="1400" dirty="0">
                <a:solidFill>
                  <a:schemeClr val="bg1"/>
                </a:solidFill>
                <a:latin typeface="Barlow" panose="00000500000000000000" pitchFamily="2" charset="0"/>
              </a:rPr>
              <a:t>Times </a:t>
            </a:r>
            <a:r>
              <a:rPr lang="pt-PT" sz="1400" dirty="0" err="1">
                <a:solidFill>
                  <a:schemeClr val="bg1"/>
                </a:solidFill>
                <a:latin typeface="Barlow" panose="00000500000000000000" pitchFamily="2" charset="0"/>
              </a:rPr>
              <a:t>Higher</a:t>
            </a:r>
            <a:r>
              <a:rPr lang="pt-PT" sz="1400" dirty="0">
                <a:solidFill>
                  <a:schemeClr val="bg1"/>
                </a:solidFill>
                <a:latin typeface="Barlow" panose="00000500000000000000" pitchFamily="2" charset="0"/>
              </a:rPr>
              <a:t> </a:t>
            </a:r>
            <a:r>
              <a:rPr lang="pt-PT" sz="1400" dirty="0" err="1">
                <a:solidFill>
                  <a:schemeClr val="bg1"/>
                </a:solidFill>
                <a:latin typeface="Barlow" panose="00000500000000000000" pitchFamily="2" charset="0"/>
              </a:rPr>
              <a:t>Education</a:t>
            </a:r>
            <a:r>
              <a:rPr lang="pt-PT" sz="1400" dirty="0">
                <a:solidFill>
                  <a:schemeClr val="bg1"/>
                </a:solidFill>
                <a:latin typeface="Barlow" panose="00000500000000000000" pitchFamily="2" charset="0"/>
              </a:rPr>
              <a:t>. </a:t>
            </a:r>
            <a:r>
              <a:rPr lang="pt-PT" sz="1400" dirty="0" err="1">
                <a:solidFill>
                  <a:schemeClr val="bg1"/>
                </a:solidFill>
                <a:latin typeface="Barlow" panose="00000500000000000000" pitchFamily="2" charset="0"/>
              </a:rPr>
              <a:t>The</a:t>
            </a:r>
            <a:r>
              <a:rPr lang="pt-PT" sz="1400" dirty="0">
                <a:solidFill>
                  <a:schemeClr val="bg1"/>
                </a:solidFill>
                <a:latin typeface="Barlow" panose="00000500000000000000" pitchFamily="2" charset="0"/>
              </a:rPr>
              <a:t> </a:t>
            </a:r>
            <a:r>
              <a:rPr lang="pt-PT" sz="1400" dirty="0" err="1">
                <a:solidFill>
                  <a:schemeClr val="bg1"/>
                </a:solidFill>
                <a:latin typeface="Barlow" panose="00000500000000000000" pitchFamily="2" charset="0"/>
              </a:rPr>
              <a:t>University</a:t>
            </a:r>
            <a:r>
              <a:rPr lang="pt-PT" sz="1400" dirty="0">
                <a:solidFill>
                  <a:schemeClr val="bg1"/>
                </a:solidFill>
                <a:latin typeface="Barlow" panose="00000500000000000000" pitchFamily="2" charset="0"/>
              </a:rPr>
              <a:t> </a:t>
            </a:r>
            <a:r>
              <a:rPr lang="pt-PT" sz="1400" dirty="0" err="1">
                <a:solidFill>
                  <a:schemeClr val="bg1"/>
                </a:solidFill>
                <a:latin typeface="Barlow" panose="00000500000000000000" pitchFamily="2" charset="0"/>
              </a:rPr>
              <a:t>Impact</a:t>
            </a:r>
            <a:r>
              <a:rPr lang="pt-PT" sz="1400" dirty="0">
                <a:solidFill>
                  <a:schemeClr val="bg1"/>
                </a:solidFill>
                <a:latin typeface="Barlow" panose="00000500000000000000" pitchFamily="2" charset="0"/>
              </a:rPr>
              <a:t> Rankings 2020.</a:t>
            </a:r>
          </a:p>
        </p:txBody>
      </p:sp>
      <p:sp>
        <p:nvSpPr>
          <p:cNvPr id="14" name="Rectangle 13"/>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5" name="TextBox 14"/>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DISCOVER</a:t>
            </a:r>
          </a:p>
        </p:txBody>
      </p:sp>
    </p:spTree>
    <p:extLst>
      <p:ext uri="{BB962C8B-B14F-4D97-AF65-F5344CB8AC3E}">
        <p14:creationId xmlns:p14="http://schemas.microsoft.com/office/powerpoint/2010/main" val="1985581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2" descr="https://lh3.googleusercontent.com/pw/AL9nZEW91QFGeXS5PTPu9uoflznFVlfu9HsdJxOI7bRHKo3QdKhux5D_WBeiYcO_J2gVGxkPHR2AxloZD3lIXRUenB5Nk36Zc5chDc-vbzLxIfDXRNCfG6uGuSXzL1xMoZDebnr_e9iclBLUQAavdwI0TvVj=w1241-h937-no?authuser=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110" y="171205"/>
            <a:ext cx="4185226" cy="31625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s://lh3.googleusercontent.com/pw/AL9nZEUt4EYGzHnfHjmawFSX9yuIAEk1NFAkzrWdSBEF-NUNoZDWsZj_x2jocuzg_Ii06xjMaAcNkoQRGJ5yWbjIy5m34LV5hq1-ExCVKo_a0JJKDQ1IW1BgDEtZ2ctXMxUSJRWIQpYvNrd1XQa0pjsIL0E3=w1251-h937-no?authuser=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111" y="3504956"/>
            <a:ext cx="4185225" cy="313724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345721" y="929056"/>
            <a:ext cx="6846277" cy="1200329"/>
          </a:xfrm>
          <a:prstGeom prst="rect">
            <a:avLst/>
          </a:prstGeom>
          <a:noFill/>
        </p:spPr>
        <p:txBody>
          <a:bodyPr wrap="square" rtlCol="0">
            <a:spAutoFit/>
          </a:bodyPr>
          <a:lstStyle/>
          <a:p>
            <a:r>
              <a:rPr lang="pt-PT" sz="4000" b="1" dirty="0">
                <a:solidFill>
                  <a:srgbClr val="009697"/>
                </a:solidFill>
                <a:effectLst>
                  <a:outerShdw blurRad="38100" dist="38100" dir="2700000" algn="tl">
                    <a:srgbClr val="000000">
                      <a:alpha val="43137"/>
                    </a:srgbClr>
                  </a:outerShdw>
                </a:effectLst>
                <a:latin typeface="Barlow" panose="00000500000000000000" pitchFamily="2" charset="0"/>
              </a:rPr>
              <a:t>HIGHER EDUCATION</a:t>
            </a:r>
            <a:br>
              <a:rPr lang="pt-PT" sz="4800" b="1" dirty="0">
                <a:solidFill>
                  <a:srgbClr val="007469"/>
                </a:solidFill>
                <a:effectLst>
                  <a:outerShdw blurRad="38100" dist="38100" dir="2700000" algn="tl">
                    <a:srgbClr val="000000">
                      <a:alpha val="43137"/>
                    </a:srgbClr>
                  </a:outerShdw>
                </a:effectLst>
                <a:latin typeface="Barlow" panose="00000500000000000000" pitchFamily="2" charset="0"/>
              </a:rPr>
            </a:br>
            <a:r>
              <a:rPr lang="pt-PT" sz="3200" b="1" i="1" dirty="0">
                <a:effectLst>
                  <a:outerShdw blurRad="38100" dist="38100" dir="2700000" algn="tl">
                    <a:srgbClr val="000000">
                      <a:alpha val="43137"/>
                    </a:srgbClr>
                  </a:outerShdw>
                </a:effectLst>
                <a:latin typeface="Barlow" panose="00000500000000000000" pitchFamily="2" charset="0"/>
              </a:rPr>
              <a:t>TWO CAMPUSES • FIVE SCHOOLS</a:t>
            </a:r>
          </a:p>
        </p:txBody>
      </p:sp>
      <p:sp>
        <p:nvSpPr>
          <p:cNvPr id="8" name="Marcador de Posição de Conteúdo 2"/>
          <p:cNvSpPr>
            <a:spLocks noGrp="1"/>
          </p:cNvSpPr>
          <p:nvPr>
            <p:ph idx="1"/>
          </p:nvPr>
        </p:nvSpPr>
        <p:spPr>
          <a:xfrm>
            <a:off x="5345722" y="2611430"/>
            <a:ext cx="6846277" cy="3651162"/>
          </a:xfrm>
        </p:spPr>
        <p:txBody>
          <a:bodyPr>
            <a:normAutofit/>
          </a:bodyPr>
          <a:lstStyle/>
          <a:p>
            <a:pPr marL="0" indent="0">
              <a:lnSpc>
                <a:spcPct val="100000"/>
              </a:lnSpc>
              <a:buNone/>
            </a:pPr>
            <a:r>
              <a:rPr lang="pt-PT" sz="2400" b="1" dirty="0">
                <a:solidFill>
                  <a:srgbClr val="009697"/>
                </a:solidFill>
                <a:effectLst/>
                <a:latin typeface="Barlow" panose="00000500000000000000" pitchFamily="2" charset="0"/>
              </a:rPr>
              <a:t>Setúbal Campus</a:t>
            </a:r>
          </a:p>
          <a:p>
            <a:pPr marL="0" indent="0">
              <a:lnSpc>
                <a:spcPct val="100000"/>
              </a:lnSpc>
              <a:buNone/>
            </a:pPr>
            <a:r>
              <a:rPr lang="pt-PT" sz="2200" b="1" dirty="0">
                <a:solidFill>
                  <a:srgbClr val="009697"/>
                </a:solidFill>
                <a:latin typeface="Barlow" panose="00000500000000000000" pitchFamily="2" charset="0"/>
              </a:rPr>
              <a:t>›</a:t>
            </a:r>
            <a:r>
              <a:rPr lang="pt-PT" sz="2200" b="1" dirty="0">
                <a:solidFill>
                  <a:srgbClr val="007469"/>
                </a:solidFill>
                <a:latin typeface="Barlow" panose="00000500000000000000" pitchFamily="2" charset="0"/>
              </a:rPr>
              <a:t> </a:t>
            </a:r>
            <a:r>
              <a:rPr lang="pt-PT" sz="2200" dirty="0">
                <a:effectLst/>
                <a:latin typeface="Barlow" panose="00000500000000000000" pitchFamily="2" charset="0"/>
              </a:rPr>
              <a:t>Escola Superior de Tecnologia de Setúbal</a:t>
            </a:r>
          </a:p>
          <a:p>
            <a:pPr marL="0" indent="0">
              <a:lnSpc>
                <a:spcPct val="100000"/>
              </a:lnSpc>
              <a:buNone/>
            </a:pPr>
            <a:r>
              <a:rPr lang="pt-PT" sz="2200" b="1" dirty="0">
                <a:solidFill>
                  <a:srgbClr val="009697"/>
                </a:solidFill>
                <a:latin typeface="Barlow" panose="00000500000000000000" pitchFamily="2" charset="0"/>
              </a:rPr>
              <a:t>›</a:t>
            </a:r>
            <a:r>
              <a:rPr lang="pt-PT" sz="2200" b="1" dirty="0">
                <a:solidFill>
                  <a:srgbClr val="007469"/>
                </a:solidFill>
                <a:latin typeface="Barlow" panose="00000500000000000000" pitchFamily="2" charset="0"/>
              </a:rPr>
              <a:t> </a:t>
            </a:r>
            <a:r>
              <a:rPr lang="pt-PT" sz="2200" dirty="0">
                <a:effectLst/>
                <a:latin typeface="Barlow" panose="00000500000000000000" pitchFamily="2" charset="0"/>
              </a:rPr>
              <a:t>Escola Superior de Educação</a:t>
            </a:r>
          </a:p>
          <a:p>
            <a:pPr marL="0" indent="0">
              <a:lnSpc>
                <a:spcPct val="100000"/>
              </a:lnSpc>
              <a:buNone/>
            </a:pPr>
            <a:r>
              <a:rPr lang="pt-PT" sz="2200" b="1" dirty="0">
                <a:solidFill>
                  <a:srgbClr val="009697"/>
                </a:solidFill>
                <a:latin typeface="Barlow" panose="00000500000000000000" pitchFamily="2" charset="0"/>
              </a:rPr>
              <a:t>›</a:t>
            </a:r>
            <a:r>
              <a:rPr lang="pt-PT" sz="2200" b="1" dirty="0">
                <a:solidFill>
                  <a:srgbClr val="007469"/>
                </a:solidFill>
                <a:latin typeface="Barlow" panose="00000500000000000000" pitchFamily="2" charset="0"/>
              </a:rPr>
              <a:t> </a:t>
            </a:r>
            <a:r>
              <a:rPr lang="pt-PT" sz="2200" dirty="0">
                <a:effectLst/>
                <a:latin typeface="Barlow" panose="00000500000000000000" pitchFamily="2" charset="0"/>
              </a:rPr>
              <a:t>Escola Superior de Ciências Empresariais</a:t>
            </a:r>
          </a:p>
          <a:p>
            <a:pPr marL="0" indent="0">
              <a:lnSpc>
                <a:spcPct val="100000"/>
              </a:lnSpc>
              <a:buNone/>
            </a:pPr>
            <a:r>
              <a:rPr lang="pt-PT" sz="2200" b="1" dirty="0">
                <a:solidFill>
                  <a:srgbClr val="009697"/>
                </a:solidFill>
                <a:latin typeface="Barlow" panose="00000500000000000000" pitchFamily="2" charset="0"/>
              </a:rPr>
              <a:t>›</a:t>
            </a:r>
            <a:r>
              <a:rPr lang="pt-PT" sz="2200" b="1" dirty="0">
                <a:solidFill>
                  <a:srgbClr val="007469"/>
                </a:solidFill>
                <a:latin typeface="Barlow" panose="00000500000000000000" pitchFamily="2" charset="0"/>
              </a:rPr>
              <a:t> </a:t>
            </a:r>
            <a:r>
              <a:rPr lang="pt-PT" sz="2200" dirty="0">
                <a:effectLst/>
                <a:latin typeface="Barlow" panose="00000500000000000000" pitchFamily="2" charset="0"/>
              </a:rPr>
              <a:t>Escola Superior de Saúde</a:t>
            </a:r>
            <a:br>
              <a:rPr lang="pt-PT" sz="2400" dirty="0">
                <a:effectLst/>
                <a:latin typeface="Barlow" panose="00000500000000000000" pitchFamily="2" charset="0"/>
              </a:rPr>
            </a:br>
            <a:br>
              <a:rPr lang="pt-PT" sz="2400" dirty="0">
                <a:effectLst/>
                <a:latin typeface="Barlow" panose="00000500000000000000" pitchFamily="2" charset="0"/>
              </a:rPr>
            </a:br>
            <a:r>
              <a:rPr lang="pt-PT" sz="2400" b="1" dirty="0">
                <a:solidFill>
                  <a:srgbClr val="009697"/>
                </a:solidFill>
                <a:effectLst/>
                <a:latin typeface="Barlow" panose="00000500000000000000" pitchFamily="2" charset="0"/>
              </a:rPr>
              <a:t>Barreiro Campus</a:t>
            </a:r>
          </a:p>
          <a:p>
            <a:pPr marL="0" indent="0">
              <a:lnSpc>
                <a:spcPct val="100000"/>
              </a:lnSpc>
              <a:buNone/>
            </a:pPr>
            <a:r>
              <a:rPr lang="pt-PT" sz="2200" b="1" dirty="0">
                <a:solidFill>
                  <a:srgbClr val="009697"/>
                </a:solidFill>
                <a:latin typeface="Barlow" panose="00000500000000000000" pitchFamily="2" charset="0"/>
              </a:rPr>
              <a:t>›</a:t>
            </a:r>
            <a:r>
              <a:rPr lang="pt-PT" sz="2200" b="1" dirty="0">
                <a:solidFill>
                  <a:srgbClr val="007469"/>
                </a:solidFill>
                <a:latin typeface="Barlow" panose="00000500000000000000" pitchFamily="2" charset="0"/>
              </a:rPr>
              <a:t> </a:t>
            </a:r>
            <a:r>
              <a:rPr lang="pt-PT" sz="2200" dirty="0">
                <a:effectLst/>
                <a:latin typeface="Barlow" panose="00000500000000000000" pitchFamily="2" charset="0"/>
              </a:rPr>
              <a:t>Escola Superior de Tecnologia do Barreiro</a:t>
            </a:r>
          </a:p>
        </p:txBody>
      </p:sp>
      <p:sp>
        <p:nvSpPr>
          <p:cNvPr id="10" name="Rectangle 9"/>
          <p:cNvSpPr/>
          <p:nvPr/>
        </p:nvSpPr>
        <p:spPr>
          <a:xfrm>
            <a:off x="552111" y="171204"/>
            <a:ext cx="4185226" cy="3162547"/>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1" name="Rectangle 10"/>
          <p:cNvSpPr/>
          <p:nvPr/>
        </p:nvSpPr>
        <p:spPr>
          <a:xfrm>
            <a:off x="552110" y="3504955"/>
            <a:ext cx="4185226" cy="3137247"/>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4" name="Rectangle 13"/>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5" name="TextBox 14"/>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DISCOVER</a:t>
            </a:r>
          </a:p>
        </p:txBody>
      </p:sp>
    </p:spTree>
    <p:extLst>
      <p:ext uri="{BB962C8B-B14F-4D97-AF65-F5344CB8AC3E}">
        <p14:creationId xmlns:p14="http://schemas.microsoft.com/office/powerpoint/2010/main" val="615483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463640" y="2989722"/>
            <a:ext cx="10720175" cy="646331"/>
          </a:xfrm>
          <a:prstGeom prst="rect">
            <a:avLst/>
          </a:prstGeom>
          <a:noFill/>
        </p:spPr>
        <p:txBody>
          <a:bodyPr wrap="square" rtlCol="0">
            <a:spAutoFit/>
          </a:bodyPr>
          <a:lstStyle/>
          <a:p>
            <a:r>
              <a:rPr lang="pt-PT" sz="3600" b="1" dirty="0">
                <a:solidFill>
                  <a:srgbClr val="009697"/>
                </a:solidFill>
                <a:effectLst>
                  <a:outerShdw blurRad="38100" dist="38100" dir="2700000" algn="tl">
                    <a:srgbClr val="000000">
                      <a:alpha val="43137"/>
                    </a:srgbClr>
                  </a:outerShdw>
                </a:effectLst>
                <a:latin typeface="Barlow" panose="00000500000000000000" pitchFamily="2" charset="0"/>
              </a:rPr>
              <a:t>ESCOLA SUPERIOR DE TECNOLOGIA DE SETÚBAL</a:t>
            </a:r>
            <a:endParaRPr lang="pt-PT" sz="3600" b="1" i="1" dirty="0">
              <a:solidFill>
                <a:srgbClr val="009697"/>
              </a:solidFill>
              <a:effectLst>
                <a:outerShdw blurRad="38100" dist="38100" dir="2700000" algn="tl">
                  <a:srgbClr val="000000">
                    <a:alpha val="43137"/>
                  </a:srgbClr>
                </a:outerShdw>
              </a:effectLst>
              <a:latin typeface="Barlow" panose="00000500000000000000" pitchFamily="2" charset="0"/>
            </a:endParaRPr>
          </a:p>
        </p:txBody>
      </p:sp>
      <p:sp>
        <p:nvSpPr>
          <p:cNvPr id="7" name="Marcador de Posição de Conteúdo 2"/>
          <p:cNvSpPr>
            <a:spLocks noGrp="1"/>
          </p:cNvSpPr>
          <p:nvPr>
            <p:ph idx="1"/>
          </p:nvPr>
        </p:nvSpPr>
        <p:spPr>
          <a:xfrm>
            <a:off x="463640" y="3826413"/>
            <a:ext cx="10720175" cy="2370209"/>
          </a:xfrm>
        </p:spPr>
        <p:txBody>
          <a:bodyPr>
            <a:normAutofit/>
          </a:bodyPr>
          <a:lstStyle/>
          <a:p>
            <a:pPr marL="0" indent="0" algn="just">
              <a:lnSpc>
                <a:spcPct val="110000"/>
              </a:lnSpc>
              <a:buFont typeface="Arial"/>
              <a:buNone/>
            </a:pPr>
            <a:r>
              <a:rPr lang="en-US" sz="2400" dirty="0">
                <a:latin typeface="Barlow" panose="00000500000000000000" pitchFamily="2" charset="0"/>
              </a:rPr>
              <a:t>Escola Superior de </a:t>
            </a:r>
            <a:r>
              <a:rPr lang="en-US" sz="2400" dirty="0" err="1">
                <a:latin typeface="Barlow" panose="00000500000000000000" pitchFamily="2" charset="0"/>
              </a:rPr>
              <a:t>Tecnologia</a:t>
            </a:r>
            <a:r>
              <a:rPr lang="en-US" sz="2400" dirty="0">
                <a:latin typeface="Barlow" panose="00000500000000000000" pitchFamily="2" charset="0"/>
              </a:rPr>
              <a:t> de Setúbal </a:t>
            </a:r>
            <a:r>
              <a:rPr lang="en-US" sz="2400" i="1" dirty="0">
                <a:latin typeface="Barlow" panose="00000500000000000000" pitchFamily="2" charset="0"/>
              </a:rPr>
              <a:t>(Setúbal School of Technology) </a:t>
            </a:r>
            <a:r>
              <a:rPr lang="en-US" sz="2400" dirty="0">
                <a:latin typeface="Barlow" panose="00000500000000000000" pitchFamily="2" charset="0"/>
              </a:rPr>
              <a:t>was the first active school in 1983. It currently focuses on training highly qualified professionals in the field of Engineering and Technology, who can contribute to the scientific and technological progress of the region, the country, and the world.</a:t>
            </a:r>
            <a:endParaRPr lang="pt-PT" sz="2400" dirty="0">
              <a:latin typeface="Barlow" panose="00000500000000000000" pitchFamily="2" charset="0"/>
            </a:endParaRP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42805" b="31987"/>
          <a:stretch/>
        </p:blipFill>
        <p:spPr>
          <a:xfrm>
            <a:off x="180536" y="154744"/>
            <a:ext cx="11830929" cy="2264897"/>
          </a:xfrm>
          <a:prstGeom prst="rect">
            <a:avLst/>
          </a:prstGeom>
        </p:spPr>
      </p:pic>
      <p:sp>
        <p:nvSpPr>
          <p:cNvPr id="9" name="Rectangle 8"/>
          <p:cNvSpPr/>
          <p:nvPr/>
        </p:nvSpPr>
        <p:spPr>
          <a:xfrm>
            <a:off x="180536" y="154744"/>
            <a:ext cx="11830929" cy="2264898"/>
          </a:xfrm>
          <a:prstGeom prst="rect">
            <a:avLst/>
          </a:prstGeom>
          <a:solidFill>
            <a:srgbClr val="00746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2" name="Rectangle 11"/>
          <p:cNvSpPr/>
          <p:nvPr/>
        </p:nvSpPr>
        <p:spPr>
          <a:xfrm>
            <a:off x="10731062" y="144506"/>
            <a:ext cx="1460938" cy="400110"/>
          </a:xfrm>
          <a:prstGeom prst="rect">
            <a:avLst/>
          </a:prstGeom>
          <a:solidFill>
            <a:srgbClr val="00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Barlow" panose="00000500000000000000" pitchFamily="2" charset="0"/>
            </a:endParaRPr>
          </a:p>
        </p:txBody>
      </p:sp>
      <p:sp>
        <p:nvSpPr>
          <p:cNvPr id="13" name="TextBox 12"/>
          <p:cNvSpPr txBox="1"/>
          <p:nvPr/>
        </p:nvSpPr>
        <p:spPr>
          <a:xfrm>
            <a:off x="10731062" y="159895"/>
            <a:ext cx="1460937" cy="369332"/>
          </a:xfrm>
          <a:prstGeom prst="rect">
            <a:avLst/>
          </a:prstGeom>
          <a:noFill/>
        </p:spPr>
        <p:txBody>
          <a:bodyPr wrap="square" rtlCol="0">
            <a:spAutoFit/>
          </a:bodyPr>
          <a:lstStyle/>
          <a:p>
            <a:pPr algn="ctr"/>
            <a:r>
              <a:rPr lang="pt-PT" b="1" dirty="0">
                <a:solidFill>
                  <a:schemeClr val="bg1"/>
                </a:solidFill>
                <a:latin typeface="Barlow" panose="00000500000000000000" pitchFamily="2" charset="0"/>
              </a:rPr>
              <a:t>DISCOVER</a:t>
            </a:r>
          </a:p>
        </p:txBody>
      </p:sp>
    </p:spTree>
    <p:extLst>
      <p:ext uri="{BB962C8B-B14F-4D97-AF65-F5344CB8AC3E}">
        <p14:creationId xmlns:p14="http://schemas.microsoft.com/office/powerpoint/2010/main" val="1555838542"/>
      </p:ext>
    </p:extLst>
  </p:cSld>
  <p:clrMapOvr>
    <a:masterClrMapping/>
  </p:clrMapOvr>
</p:sld>
</file>

<file path=ppt/theme/_rels/themeOverride1.xml.rels><?xml version="1.0" encoding="UTF-8" standalone="yes"?>
<Relationships xmlns="http://schemas.openxmlformats.org/package/2006/relationships"><Relationship Id="rId1" Type="http://schemas.openxmlformats.org/officeDocument/2006/relationships/image" Target="../media/image9.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esh">
    <a:dk1>
      <a:sysClr val="windowText" lastClr="000000"/>
    </a:dk1>
    <a:lt1>
      <a:sysClr val="window" lastClr="FFFFFF"/>
    </a:lt1>
    <a:dk2>
      <a:srgbClr val="363D46"/>
    </a:dk2>
    <a:lt2>
      <a:srgbClr val="EBEBEB"/>
    </a:lt2>
    <a:accent1>
      <a:srgbClr val="5AD0B8"/>
    </a:accent1>
    <a:accent2>
      <a:srgbClr val="47BB7E"/>
    </a:accent2>
    <a:accent3>
      <a:srgbClr val="96CD4B"/>
    </a:accent3>
    <a:accent4>
      <a:srgbClr val="61C7DD"/>
    </a:accent4>
    <a:accent5>
      <a:srgbClr val="2495CF"/>
    </a:accent5>
    <a:accent6>
      <a:srgbClr val="5A74D1"/>
    </a:accent6>
    <a:hlink>
      <a:srgbClr val="72CEBB"/>
    </a:hlink>
    <a:folHlink>
      <a:srgbClr val="98E6D6"/>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Override>
</file>

<file path=docProps/app.xml><?xml version="1.0" encoding="utf-8"?>
<Properties xmlns="http://schemas.openxmlformats.org/officeDocument/2006/extended-properties" xmlns:vt="http://schemas.openxmlformats.org/officeDocument/2006/docPropsVTypes">
  <TotalTime>1761</TotalTime>
  <Words>1739</Words>
  <Application>Microsoft Office PowerPoint</Application>
  <PresentationFormat>Widescreen</PresentationFormat>
  <Paragraphs>303</Paragraphs>
  <Slides>35</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Calibri</vt:lpstr>
      <vt:lpstr>Barlow</vt:lpstr>
      <vt:lpstr>Arial</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Nuno Nunes</dc:creator>
  <cp:lastModifiedBy>Nuno Miguel Nunes</cp:lastModifiedBy>
  <cp:revision>183</cp:revision>
  <dcterms:created xsi:type="dcterms:W3CDTF">2022-09-27T14:32:08Z</dcterms:created>
  <dcterms:modified xsi:type="dcterms:W3CDTF">2024-05-14T18:45:21Z</dcterms:modified>
</cp:coreProperties>
</file>