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92" r:id="rId2"/>
    <p:sldId id="275" r:id="rId3"/>
    <p:sldId id="257" r:id="rId4"/>
    <p:sldId id="260" r:id="rId5"/>
    <p:sldId id="259" r:id="rId6"/>
    <p:sldId id="258" r:id="rId7"/>
    <p:sldId id="283" r:id="rId8"/>
    <p:sldId id="261" r:id="rId9"/>
    <p:sldId id="262" r:id="rId10"/>
    <p:sldId id="263" r:id="rId11"/>
    <p:sldId id="264" r:id="rId12"/>
    <p:sldId id="265" r:id="rId13"/>
    <p:sldId id="266" r:id="rId14"/>
    <p:sldId id="274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6" r:id="rId23"/>
    <p:sldId id="284" r:id="rId24"/>
    <p:sldId id="277" r:id="rId25"/>
    <p:sldId id="278" r:id="rId26"/>
    <p:sldId id="294" r:id="rId27"/>
    <p:sldId id="282" r:id="rId28"/>
    <p:sldId id="280" r:id="rId29"/>
    <p:sldId id="281" r:id="rId30"/>
    <p:sldId id="285" r:id="rId31"/>
    <p:sldId id="287" r:id="rId32"/>
    <p:sldId id="288" r:id="rId33"/>
    <p:sldId id="289" r:id="rId34"/>
    <p:sldId id="291" r:id="rId35"/>
    <p:sldId id="290" r:id="rId36"/>
  </p:sldIdLst>
  <p:sldSz cx="12192000" cy="6858000"/>
  <p:notesSz cx="6858000" cy="9144000"/>
  <p:embeddedFontLst>
    <p:embeddedFont>
      <p:font typeface="Barlow" panose="00000500000000000000" pitchFamily="2" charset="0"/>
      <p:regular r:id="rId37"/>
      <p:bold r:id="rId38"/>
      <p:italic r:id="rId39"/>
      <p:boldItalic r:id="rId40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97"/>
    <a:srgbClr val="007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1CF061-3EAF-419F-B9F9-0404395E39E7}" v="4" dt="2024-04-29T10:51:41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uno Miguel Nunes" userId="a5e18b14-f03b-4782-b623-956f4e622528" providerId="ADAL" clId="{BD1CF061-3EAF-419F-B9F9-0404395E39E7}"/>
    <pc:docChg chg="undo custSel modSld">
      <pc:chgData name="Nuno Miguel Nunes" userId="a5e18b14-f03b-4782-b623-956f4e622528" providerId="ADAL" clId="{BD1CF061-3EAF-419F-B9F9-0404395E39E7}" dt="2024-04-29T10:51:41.611" v="22"/>
      <pc:docMkLst>
        <pc:docMk/>
      </pc:docMkLst>
      <pc:sldChg chg="modSp mod">
        <pc:chgData name="Nuno Miguel Nunes" userId="a5e18b14-f03b-4782-b623-956f4e622528" providerId="ADAL" clId="{BD1CF061-3EAF-419F-B9F9-0404395E39E7}" dt="2024-04-29T10:47:38.138" v="3"/>
        <pc:sldMkLst>
          <pc:docMk/>
          <pc:sldMk cId="3642864530" sldId="269"/>
        </pc:sldMkLst>
        <pc:spChg chg="mod">
          <ac:chgData name="Nuno Miguel Nunes" userId="a5e18b14-f03b-4782-b623-956f4e622528" providerId="ADAL" clId="{BD1CF061-3EAF-419F-B9F9-0404395E39E7}" dt="2024-04-29T10:45:32.666" v="0" actId="6549"/>
          <ac:spMkLst>
            <pc:docMk/>
            <pc:sldMk cId="3642864530" sldId="269"/>
            <ac:spMk id="6" creationId="{00000000-0000-0000-0000-000000000000}"/>
          </ac:spMkLst>
        </pc:spChg>
        <pc:spChg chg="mod">
          <ac:chgData name="Nuno Miguel Nunes" userId="a5e18b14-f03b-4782-b623-956f4e622528" providerId="ADAL" clId="{BD1CF061-3EAF-419F-B9F9-0404395E39E7}" dt="2024-04-29T10:47:38.138" v="3"/>
          <ac:spMkLst>
            <pc:docMk/>
            <pc:sldMk cId="3642864530" sldId="269"/>
            <ac:spMk id="9" creationId="{00000000-0000-0000-0000-000000000000}"/>
          </ac:spMkLst>
        </pc:spChg>
      </pc:sldChg>
      <pc:sldChg chg="modSp mod">
        <pc:chgData name="Nuno Miguel Nunes" userId="a5e18b14-f03b-4782-b623-956f4e622528" providerId="ADAL" clId="{BD1CF061-3EAF-419F-B9F9-0404395E39E7}" dt="2024-04-29T10:49:48.176" v="10" actId="20577"/>
        <pc:sldMkLst>
          <pc:docMk/>
          <pc:sldMk cId="1570574190" sldId="271"/>
        </pc:sldMkLst>
        <pc:spChg chg="mod">
          <ac:chgData name="Nuno Miguel Nunes" userId="a5e18b14-f03b-4782-b623-956f4e622528" providerId="ADAL" clId="{BD1CF061-3EAF-419F-B9F9-0404395E39E7}" dt="2024-04-29T10:48:29.524" v="4" actId="6549"/>
          <ac:spMkLst>
            <pc:docMk/>
            <pc:sldMk cId="1570574190" sldId="271"/>
            <ac:spMk id="8" creationId="{00000000-0000-0000-0000-000000000000}"/>
          </ac:spMkLst>
        </pc:spChg>
        <pc:spChg chg="mod">
          <ac:chgData name="Nuno Miguel Nunes" userId="a5e18b14-f03b-4782-b623-956f4e622528" providerId="ADAL" clId="{BD1CF061-3EAF-419F-B9F9-0404395E39E7}" dt="2024-04-29T10:49:48.176" v="10" actId="20577"/>
          <ac:spMkLst>
            <pc:docMk/>
            <pc:sldMk cId="1570574190" sldId="271"/>
            <ac:spMk id="9" creationId="{00000000-0000-0000-0000-000000000000}"/>
          </ac:spMkLst>
        </pc:spChg>
      </pc:sldChg>
      <pc:sldChg chg="delSp mod">
        <pc:chgData name="Nuno Miguel Nunes" userId="a5e18b14-f03b-4782-b623-956f4e622528" providerId="ADAL" clId="{BD1CF061-3EAF-419F-B9F9-0404395E39E7}" dt="2024-04-29T10:49:11.202" v="5" actId="478"/>
        <pc:sldMkLst>
          <pc:docMk/>
          <pc:sldMk cId="3525446628" sldId="273"/>
        </pc:sldMkLst>
        <pc:spChg chg="del">
          <ac:chgData name="Nuno Miguel Nunes" userId="a5e18b14-f03b-4782-b623-956f4e622528" providerId="ADAL" clId="{BD1CF061-3EAF-419F-B9F9-0404395E39E7}" dt="2024-04-29T10:49:11.202" v="5" actId="478"/>
          <ac:spMkLst>
            <pc:docMk/>
            <pc:sldMk cId="3525446628" sldId="273"/>
            <ac:spMk id="9" creationId="{00000000-0000-0000-0000-000000000000}"/>
          </ac:spMkLst>
        </pc:spChg>
      </pc:sldChg>
      <pc:sldChg chg="modSp mod">
        <pc:chgData name="Nuno Miguel Nunes" userId="a5e18b14-f03b-4782-b623-956f4e622528" providerId="ADAL" clId="{BD1CF061-3EAF-419F-B9F9-0404395E39E7}" dt="2024-04-29T10:50:31.882" v="11" actId="20577"/>
        <pc:sldMkLst>
          <pc:docMk/>
          <pc:sldMk cId="4060871105" sldId="276"/>
        </pc:sldMkLst>
        <pc:spChg chg="mod">
          <ac:chgData name="Nuno Miguel Nunes" userId="a5e18b14-f03b-4782-b623-956f4e622528" providerId="ADAL" clId="{BD1CF061-3EAF-419F-B9F9-0404395E39E7}" dt="2024-04-29T10:50:31.882" v="11" actId="20577"/>
          <ac:spMkLst>
            <pc:docMk/>
            <pc:sldMk cId="4060871105" sldId="276"/>
            <ac:spMk id="7" creationId="{00000000-0000-0000-0000-000000000000}"/>
          </ac:spMkLst>
        </pc:spChg>
      </pc:sldChg>
      <pc:sldChg chg="addSp delSp modSp mod">
        <pc:chgData name="Nuno Miguel Nunes" userId="a5e18b14-f03b-4782-b623-956f4e622528" providerId="ADAL" clId="{BD1CF061-3EAF-419F-B9F9-0404395E39E7}" dt="2024-04-29T10:51:41.611" v="22"/>
        <pc:sldMkLst>
          <pc:docMk/>
          <pc:sldMk cId="1100888978" sldId="290"/>
        </pc:sldMkLst>
        <pc:grpChg chg="add mod">
          <ac:chgData name="Nuno Miguel Nunes" userId="a5e18b14-f03b-4782-b623-956f4e622528" providerId="ADAL" clId="{BD1CF061-3EAF-419F-B9F9-0404395E39E7}" dt="2024-04-29T10:51:08.600" v="13"/>
          <ac:grpSpMkLst>
            <pc:docMk/>
            <pc:sldMk cId="1100888978" sldId="290"/>
            <ac:grpSpMk id="2" creationId="{BDF78972-1E97-779A-C674-3663538A1177}"/>
          </ac:grpSpMkLst>
        </pc:grpChg>
        <pc:grpChg chg="add del">
          <ac:chgData name="Nuno Miguel Nunes" userId="a5e18b14-f03b-4782-b623-956f4e622528" providerId="ADAL" clId="{BD1CF061-3EAF-419F-B9F9-0404395E39E7}" dt="2024-04-29T10:51:29.761" v="20" actId="478"/>
          <ac:grpSpMkLst>
            <pc:docMk/>
            <pc:sldMk cId="1100888978" sldId="290"/>
            <ac:grpSpMk id="11" creationId="{00000000-0000-0000-0000-000000000000}"/>
          </ac:grpSpMkLst>
        </pc:grpChg>
        <pc:grpChg chg="add mod ord">
          <ac:chgData name="Nuno Miguel Nunes" userId="a5e18b14-f03b-4782-b623-956f4e622528" providerId="ADAL" clId="{BD1CF061-3EAF-419F-B9F9-0404395E39E7}" dt="2024-04-29T10:51:27.043" v="19" actId="171"/>
          <ac:grpSpMkLst>
            <pc:docMk/>
            <pc:sldMk cId="1100888978" sldId="290"/>
            <ac:grpSpMk id="23" creationId="{981669CA-D4A6-95A2-E828-DC7F9A9EC923}"/>
          </ac:grpSpMkLst>
        </pc:grpChg>
        <pc:picChg chg="del">
          <ac:chgData name="Nuno Miguel Nunes" userId="a5e18b14-f03b-4782-b623-956f4e622528" providerId="ADAL" clId="{BD1CF061-3EAF-419F-B9F9-0404395E39E7}" dt="2024-04-29T10:51:40.469" v="21" actId="478"/>
          <ac:picMkLst>
            <pc:docMk/>
            <pc:sldMk cId="1100888978" sldId="290"/>
            <ac:picMk id="3" creationId="{F2A0C695-D725-656C-C56E-3DF0CF50DE29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0" creationId="{91303507-137E-DF9B-DF83-BA02EDBA5E81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2" creationId="{EEBAD1C4-5A79-6B05-6370-C0243FEA226A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3" creationId="{FB8929F8-2547-9DF8-96E1-112DD2DB1E61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4" creationId="{54F98394-A3FB-46DE-7432-7093DB5E0337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7" creationId="{039B9645-D2C6-B49C-FBEE-C6131AB8AA86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18" creationId="{18CF12F9-AF66-D95B-5E22-880CEF101B23}"/>
          </ac:picMkLst>
        </pc:picChg>
        <pc:picChg chg="mod">
          <ac:chgData name="Nuno Miguel Nunes" userId="a5e18b14-f03b-4782-b623-956f4e622528" providerId="ADAL" clId="{BD1CF061-3EAF-419F-B9F9-0404395E39E7}" dt="2024-04-29T10:51:08.600" v="13"/>
          <ac:picMkLst>
            <pc:docMk/>
            <pc:sldMk cId="1100888978" sldId="290"/>
            <ac:picMk id="22" creationId="{A5CF5486-8440-026D-840D-BB0153F08FF5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24" creationId="{501BE560-B20E-6B69-7F0D-68032505DE08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25" creationId="{800B2589-4F90-022F-EB57-96E9C1BB148B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26" creationId="{A60EAC63-3ADF-A509-38BF-C5196AB53C44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28" creationId="{1EFDDA9F-2AEE-07FD-B659-4E1CE38F5F9A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29" creationId="{6D2758BC-4234-DCAD-7A39-C1AC5856A880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30" creationId="{1A4B544F-D52C-439D-F4FA-2356BC7BA19C}"/>
          </ac:picMkLst>
        </pc:picChg>
        <pc:picChg chg="mod">
          <ac:chgData name="Nuno Miguel Nunes" userId="a5e18b14-f03b-4782-b623-956f4e622528" providerId="ADAL" clId="{BD1CF061-3EAF-419F-B9F9-0404395E39E7}" dt="2024-04-29T10:51:13.486" v="15"/>
          <ac:picMkLst>
            <pc:docMk/>
            <pc:sldMk cId="1100888978" sldId="290"/>
            <ac:picMk id="31" creationId="{C3DD928F-C160-3FBE-6831-4922B24F24D3}"/>
          </ac:picMkLst>
        </pc:picChg>
        <pc:picChg chg="add mod">
          <ac:chgData name="Nuno Miguel Nunes" userId="a5e18b14-f03b-4782-b623-956f4e622528" providerId="ADAL" clId="{BD1CF061-3EAF-419F-B9F9-0404395E39E7}" dt="2024-04-29T10:51:41.611" v="22"/>
          <ac:picMkLst>
            <pc:docMk/>
            <pc:sldMk cId="1100888978" sldId="290"/>
            <ac:picMk id="32" creationId="{0C6A6C93-0DB7-1DAD-C7F0-443A53AA52C0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2D-41CA-85CD-3070442D56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F2D-41CA-85CD-3070442D56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F2D-41CA-85CD-3070442D569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F2D-41CA-85CD-3070442D5696}"/>
              </c:ext>
            </c:extLst>
          </c:dPt>
          <c:cat>
            <c:strRef>
              <c:f>Sheet1!$A$2:$A$5</c:f>
              <c:strCache>
                <c:ptCount val="4"/>
                <c:pt idx="0">
                  <c:v>Diplomados</c:v>
                </c:pt>
                <c:pt idx="1">
                  <c:v>Estudantes</c:v>
                </c:pt>
                <c:pt idx="2">
                  <c:v>Professores e investigadores</c:v>
                </c:pt>
                <c:pt idx="3">
                  <c:v>Staff/Trabalhadores não docentes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21000</c:v>
                </c:pt>
                <c:pt idx="1">
                  <c:v>8000</c:v>
                </c:pt>
                <c:pt idx="2">
                  <c:v>600</c:v>
                </c:pt>
                <c:pt idx="3">
                  <c:v>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1-4AF2-B4D2-4567C60827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ln>
                <a:noFill/>
              </a:ln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03D04-C97E-4622-AE07-D0307CB3B4CA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colorful1" csCatId="colorful" phldr="1"/>
      <dgm:spPr/>
      <dgm:t>
        <a:bodyPr rtlCol="0"/>
        <a:lstStyle/>
        <a:p>
          <a:pPr rtl="0"/>
          <a:endParaRPr lang="en-US"/>
        </a:p>
      </dgm:t>
    </dgm:pt>
    <dgm:pt modelId="{AAC263CB-8256-4B03-92FE-1622698FB3E9}">
      <dgm:prSet custT="1"/>
      <dgm:spPr>
        <a:xfrm>
          <a:off x="1307409" y="1875"/>
          <a:ext cx="2659582" cy="1595749"/>
        </a:xfrm>
        <a:prstGeom prst="rect">
          <a:avLst/>
        </a:prstGeom>
        <a:solidFill>
          <a:srgbClr val="47BB7E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 rtlCol="0"/>
        <a:lstStyle/>
        <a:p>
          <a:pPr rtl="0"/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Cursos Técnicos Superiores Profissionais</a:t>
          </a:r>
        </a:p>
      </dgm:t>
    </dgm:pt>
    <dgm:pt modelId="{0BEED663-FC38-4EAD-940F-4C475D2C87DB}" type="parTrans" cxnId="{C5E94186-9CB6-4C42-92B3-C546CC53A7B9}">
      <dgm:prSet/>
      <dgm:spPr/>
      <dgm:t>
        <a:bodyPr rtlCol="0"/>
        <a:lstStyle/>
        <a:p>
          <a:pPr rtl="0"/>
          <a:endParaRPr lang="pt-PT" noProof="0" dirty="0">
            <a:latin typeface="Barlow" panose="00000500000000000000" pitchFamily="2" charset="0"/>
          </a:endParaRPr>
        </a:p>
      </dgm:t>
    </dgm:pt>
    <dgm:pt modelId="{808B76D0-8EC7-469A-93AC-7A6017188A9D}" type="sibTrans" cxnId="{C5E94186-9CB6-4C42-92B3-C546CC53A7B9}">
      <dgm:prSet/>
      <dgm:spPr>
        <a:xfrm>
          <a:off x="3965192" y="754029"/>
          <a:ext cx="5811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1103" y="45720"/>
              </a:lnTo>
            </a:path>
          </a:pathLst>
        </a:custGeom>
        <a:noFill/>
        <a:ln w="9525" cap="rnd" cmpd="sng" algn="ctr">
          <a:solidFill>
            <a:srgbClr val="47BB7E">
              <a:hueOff val="0"/>
              <a:satOff val="0"/>
              <a:lumOff val="0"/>
              <a:alphaOff val="0"/>
            </a:srgbClr>
          </a:solidFill>
          <a:prstDash val="solid"/>
          <a:tailEnd type="arrow"/>
        </a:ln>
        <a:effectLst/>
      </dgm:spPr>
      <dgm:t>
        <a:bodyPr rtlCol="0"/>
        <a:lstStyle/>
        <a:p>
          <a:pPr rtl="0"/>
          <a:endParaRPr lang="pt-PT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gm:t>
    </dgm:pt>
    <dgm:pt modelId="{4E8D2E69-0173-4BD3-B96A-7A9C5DD12B47}">
      <dgm:prSet custT="1"/>
      <dgm:spPr>
        <a:xfrm>
          <a:off x="4578695" y="1875"/>
          <a:ext cx="2659582" cy="1595749"/>
        </a:xfrm>
        <a:prstGeom prst="rect">
          <a:avLst/>
        </a:prstGeom>
        <a:solidFill>
          <a:srgbClr val="96CD4B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 rtlCol="0"/>
        <a:lstStyle/>
        <a:p>
          <a:pPr rtl="0"/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Licenciaturas</a:t>
          </a:r>
        </a:p>
      </dgm:t>
    </dgm:pt>
    <dgm:pt modelId="{B954BF22-E3B3-4A1C-802E-590228BE2D9C}" type="parTrans" cxnId="{0F866C41-EB5F-47BD-A2CD-A58671F15B67}">
      <dgm:prSet/>
      <dgm:spPr/>
      <dgm:t>
        <a:bodyPr rtlCol="0"/>
        <a:lstStyle/>
        <a:p>
          <a:pPr rtl="0"/>
          <a:endParaRPr lang="pt-PT" noProof="0" dirty="0">
            <a:latin typeface="Barlow" panose="00000500000000000000" pitchFamily="2" charset="0"/>
          </a:endParaRPr>
        </a:p>
      </dgm:t>
    </dgm:pt>
    <dgm:pt modelId="{FEF1E80E-8A9E-4B0A-817C-2A4CFDCF3FB2}" type="sibTrans" cxnId="{0F866C41-EB5F-47BD-A2CD-A58671F15B67}">
      <dgm:prSet/>
      <dgm:spPr>
        <a:xfrm>
          <a:off x="2637200" y="1595824"/>
          <a:ext cx="3271286" cy="581103"/>
        </a:xfrm>
        <a:custGeom>
          <a:avLst/>
          <a:gdLst/>
          <a:ahLst/>
          <a:cxnLst/>
          <a:rect l="0" t="0" r="0" b="0"/>
          <a:pathLst>
            <a:path>
              <a:moveTo>
                <a:pt x="3271286" y="0"/>
              </a:moveTo>
              <a:lnTo>
                <a:pt x="3271286" y="307651"/>
              </a:lnTo>
              <a:lnTo>
                <a:pt x="0" y="307651"/>
              </a:lnTo>
              <a:lnTo>
                <a:pt x="0" y="581103"/>
              </a:lnTo>
            </a:path>
          </a:pathLst>
        </a:custGeom>
        <a:noFill/>
        <a:ln w="9525" cap="rnd" cmpd="sng" algn="ctr">
          <a:solidFill>
            <a:srgbClr val="96CD4B">
              <a:hueOff val="0"/>
              <a:satOff val="0"/>
              <a:lumOff val="0"/>
              <a:alphaOff val="0"/>
            </a:srgbClr>
          </a:solidFill>
          <a:prstDash val="solid"/>
          <a:tailEnd type="arrow"/>
        </a:ln>
        <a:effectLst/>
      </dgm:spPr>
      <dgm:t>
        <a:bodyPr rtlCol="0"/>
        <a:lstStyle/>
        <a:p>
          <a:pPr rtl="0"/>
          <a:endParaRPr lang="pt-PT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gm:t>
    </dgm:pt>
    <dgm:pt modelId="{93A6A030-ABAB-4EFA-B539-0FDB3E07C1EF}">
      <dgm:prSet custT="1"/>
      <dgm:spPr>
        <a:xfrm>
          <a:off x="1307409" y="2209328"/>
          <a:ext cx="2659582" cy="1595749"/>
        </a:xfrm>
        <a:prstGeom prst="rect">
          <a:avLst/>
        </a:prstGeom>
        <a:solidFill>
          <a:srgbClr val="61C7DD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 rtlCol="0"/>
        <a:lstStyle/>
        <a:p>
          <a:pPr rtl="0"/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Mestrados</a:t>
          </a:r>
        </a:p>
      </dgm:t>
    </dgm:pt>
    <dgm:pt modelId="{3D674B97-6DC6-4A12-85BA-0976D3064237}" type="parTrans" cxnId="{4B40C8DC-6B57-4F5B-8440-7241C649700B}">
      <dgm:prSet/>
      <dgm:spPr/>
      <dgm:t>
        <a:bodyPr rtlCol="0"/>
        <a:lstStyle/>
        <a:p>
          <a:pPr rtl="0"/>
          <a:endParaRPr lang="pt-PT" noProof="0" dirty="0">
            <a:latin typeface="Barlow" panose="00000500000000000000" pitchFamily="2" charset="0"/>
          </a:endParaRPr>
        </a:p>
      </dgm:t>
    </dgm:pt>
    <dgm:pt modelId="{BFE0749E-E343-4A6F-BD09-2810EE6B4BD7}" type="sibTrans" cxnId="{4B40C8DC-6B57-4F5B-8440-7241C649700B}">
      <dgm:prSet/>
      <dgm:spPr>
        <a:xfrm>
          <a:off x="3965192" y="2961483"/>
          <a:ext cx="5811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1103" y="45720"/>
              </a:lnTo>
            </a:path>
          </a:pathLst>
        </a:custGeom>
        <a:noFill/>
        <a:ln w="9525" cap="rnd" cmpd="sng" algn="ctr">
          <a:noFill/>
          <a:prstDash val="solid"/>
          <a:tailEnd type="arrow"/>
        </a:ln>
        <a:effectLst/>
      </dgm:spPr>
      <dgm:t>
        <a:bodyPr rtlCol="0"/>
        <a:lstStyle/>
        <a:p>
          <a:pPr rtl="0"/>
          <a:endParaRPr lang="pt-PT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gm:t>
    </dgm:pt>
    <dgm:pt modelId="{76D56F19-2708-49DB-8F92-D8AC45F23A9A}">
      <dgm:prSet custT="1"/>
      <dgm:spPr>
        <a:xfrm>
          <a:off x="4578695" y="2209328"/>
          <a:ext cx="2659582" cy="1595749"/>
        </a:xfrm>
        <a:prstGeom prst="rect">
          <a:avLst/>
        </a:prstGeom>
        <a:solidFill>
          <a:srgbClr val="5AD0B8"/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 rtlCol="0"/>
        <a:lstStyle/>
        <a:p>
          <a:pPr rtl="0"/>
          <a:endParaRPr lang="pt-PT" sz="2400" kern="1200" noProof="0" dirty="0">
            <a:solidFill>
              <a:sysClr val="windowText" lastClr="000000"/>
            </a:solidFill>
            <a:latin typeface="Barlow" panose="00000500000000000000" pitchFamily="2" charset="0"/>
            <a:ea typeface="+mn-ea"/>
            <a:cs typeface="+mn-cs"/>
          </a:endParaRPr>
        </a:p>
        <a:p>
          <a:pPr rtl="0"/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Pós-Graduações</a:t>
          </a:r>
        </a:p>
        <a:p>
          <a:pPr rtl="0"/>
          <a:r>
            <a:rPr lang="pt-PT" sz="2000" b="1" kern="1200" noProof="0" dirty="0" err="1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Microcredenciais</a:t>
          </a:r>
          <a:endParaRPr lang="pt-PT" sz="2000" b="1" kern="1200" noProof="0" dirty="0">
            <a:solidFill>
              <a:sysClr val="window" lastClr="FFFFFF"/>
            </a:solidFill>
            <a:latin typeface="Barlow" panose="00000500000000000000" pitchFamily="2" charset="0"/>
            <a:ea typeface="+mn-ea"/>
            <a:cs typeface="+mn-cs"/>
          </a:endParaRPr>
        </a:p>
        <a:p>
          <a:pPr rtl="0"/>
          <a:endParaRPr lang="pt-PT" sz="2400" kern="1200" noProof="0" dirty="0">
            <a:solidFill>
              <a:sysClr val="window" lastClr="FFFFFF"/>
            </a:solidFill>
            <a:latin typeface="Barlow" panose="00000500000000000000" pitchFamily="2" charset="0"/>
            <a:ea typeface="+mn-ea"/>
            <a:cs typeface="+mn-cs"/>
          </a:endParaRPr>
        </a:p>
      </dgm:t>
    </dgm:pt>
    <dgm:pt modelId="{9D5610C2-0A12-494A-AC46-8DD17C08B09F}" type="parTrans" cxnId="{32E90211-17E0-4DDF-9274-DD3E46D811B8}">
      <dgm:prSet/>
      <dgm:spPr/>
      <dgm:t>
        <a:bodyPr rtlCol="0"/>
        <a:lstStyle/>
        <a:p>
          <a:pPr rtl="0"/>
          <a:endParaRPr lang="pt-PT" noProof="0" dirty="0">
            <a:latin typeface="Barlow" panose="00000500000000000000" pitchFamily="2" charset="0"/>
          </a:endParaRPr>
        </a:p>
      </dgm:t>
    </dgm:pt>
    <dgm:pt modelId="{EC8965A1-F755-4945-8AAC-DCF1F68F011E}" type="sibTrans" cxnId="{32E90211-17E0-4DDF-9274-DD3E46D811B8}">
      <dgm:prSet/>
      <dgm:spPr/>
      <dgm:t>
        <a:bodyPr rtlCol="0"/>
        <a:lstStyle/>
        <a:p>
          <a:pPr rtl="0"/>
          <a:endParaRPr lang="pt-PT" noProof="0" dirty="0">
            <a:latin typeface="Barlow" panose="00000500000000000000" pitchFamily="2" charset="0"/>
          </a:endParaRPr>
        </a:p>
      </dgm:t>
    </dgm:pt>
    <dgm:pt modelId="{C7117AA3-29D3-A641-A58D-533CC172901B}" type="pres">
      <dgm:prSet presAssocID="{D4503D04-C97E-4622-AE07-D0307CB3B4CA}" presName="Name0" presStyleCnt="0">
        <dgm:presLayoutVars>
          <dgm:dir/>
          <dgm:resizeHandles val="exact"/>
        </dgm:presLayoutVars>
      </dgm:prSet>
      <dgm:spPr/>
    </dgm:pt>
    <dgm:pt modelId="{591CA60E-213E-7B4B-B9DE-D89D137D3DA9}" type="pres">
      <dgm:prSet presAssocID="{AAC263CB-8256-4B03-92FE-1622698FB3E9}" presName="node" presStyleLbl="node1" presStyleIdx="0" presStyleCnt="4">
        <dgm:presLayoutVars>
          <dgm:bulletEnabled val="1"/>
        </dgm:presLayoutVars>
      </dgm:prSet>
      <dgm:spPr/>
    </dgm:pt>
    <dgm:pt modelId="{0B9714F2-E001-9048-99B0-C46EAB1CEAC1}" type="pres">
      <dgm:prSet presAssocID="{808B76D0-8EC7-469A-93AC-7A6017188A9D}" presName="sibTrans" presStyleLbl="sibTrans1D1" presStyleIdx="0" presStyleCnt="3"/>
      <dgm:spPr/>
    </dgm:pt>
    <dgm:pt modelId="{DBF0B936-C069-4B45-92D0-BC84490381D7}" type="pres">
      <dgm:prSet presAssocID="{808B76D0-8EC7-469A-93AC-7A6017188A9D}" presName="connectorText" presStyleLbl="sibTrans1D1" presStyleIdx="0" presStyleCnt="3"/>
      <dgm:spPr/>
    </dgm:pt>
    <dgm:pt modelId="{1FC37317-8B75-7A4E-B46A-6C6A45F69C67}" type="pres">
      <dgm:prSet presAssocID="{4E8D2E69-0173-4BD3-B96A-7A9C5DD12B47}" presName="node" presStyleLbl="node1" presStyleIdx="1" presStyleCnt="4">
        <dgm:presLayoutVars>
          <dgm:bulletEnabled val="1"/>
        </dgm:presLayoutVars>
      </dgm:prSet>
      <dgm:spPr/>
    </dgm:pt>
    <dgm:pt modelId="{DD741774-D280-DD46-9C9B-33FE253D22FC}" type="pres">
      <dgm:prSet presAssocID="{FEF1E80E-8A9E-4B0A-817C-2A4CFDCF3FB2}" presName="sibTrans" presStyleLbl="sibTrans1D1" presStyleIdx="1" presStyleCnt="3"/>
      <dgm:spPr/>
    </dgm:pt>
    <dgm:pt modelId="{B4080084-7793-E342-92FE-F348EAFF157C}" type="pres">
      <dgm:prSet presAssocID="{FEF1E80E-8A9E-4B0A-817C-2A4CFDCF3FB2}" presName="connectorText" presStyleLbl="sibTrans1D1" presStyleIdx="1" presStyleCnt="3"/>
      <dgm:spPr/>
    </dgm:pt>
    <dgm:pt modelId="{F14BE627-E883-874F-A626-EC388DCE8D9B}" type="pres">
      <dgm:prSet presAssocID="{93A6A030-ABAB-4EFA-B539-0FDB3E07C1EF}" presName="node" presStyleLbl="node1" presStyleIdx="2" presStyleCnt="4">
        <dgm:presLayoutVars>
          <dgm:bulletEnabled val="1"/>
        </dgm:presLayoutVars>
      </dgm:prSet>
      <dgm:spPr/>
    </dgm:pt>
    <dgm:pt modelId="{63AED5AC-6A4E-294A-8C0F-D72D7D241108}" type="pres">
      <dgm:prSet presAssocID="{BFE0749E-E343-4A6F-BD09-2810EE6B4BD7}" presName="sibTrans" presStyleLbl="sibTrans1D1" presStyleIdx="2" presStyleCnt="3"/>
      <dgm:spPr/>
    </dgm:pt>
    <dgm:pt modelId="{A4A67B76-88B9-3B42-B3EF-AFCDA17E5E1C}" type="pres">
      <dgm:prSet presAssocID="{BFE0749E-E343-4A6F-BD09-2810EE6B4BD7}" presName="connectorText" presStyleLbl="sibTrans1D1" presStyleIdx="2" presStyleCnt="3"/>
      <dgm:spPr/>
    </dgm:pt>
    <dgm:pt modelId="{D42A6699-F599-8045-897A-5A654DF673C0}" type="pres">
      <dgm:prSet presAssocID="{76D56F19-2708-49DB-8F92-D8AC45F23A9A}" presName="node" presStyleLbl="node1" presStyleIdx="3" presStyleCnt="4">
        <dgm:presLayoutVars>
          <dgm:bulletEnabled val="1"/>
        </dgm:presLayoutVars>
      </dgm:prSet>
      <dgm:spPr/>
    </dgm:pt>
  </dgm:ptLst>
  <dgm:cxnLst>
    <dgm:cxn modelId="{0EBB4503-9BCF-47AD-80DC-52AE18B00EA1}" type="presOf" srcId="{808B76D0-8EC7-469A-93AC-7A6017188A9D}" destId="{0B9714F2-E001-9048-99B0-C46EAB1CEAC1}" srcOrd="0" destOrd="0" presId="urn:microsoft.com/office/officeart/2016/7/layout/RepeatingBendingProcessNew"/>
    <dgm:cxn modelId="{D3AAB90F-5E5F-44B6-BAEA-73F5715F0420}" type="presOf" srcId="{4E8D2E69-0173-4BD3-B96A-7A9C5DD12B47}" destId="{1FC37317-8B75-7A4E-B46A-6C6A45F69C67}" srcOrd="0" destOrd="0" presId="urn:microsoft.com/office/officeart/2016/7/layout/RepeatingBendingProcessNew"/>
    <dgm:cxn modelId="{32E90211-17E0-4DDF-9274-DD3E46D811B8}" srcId="{D4503D04-C97E-4622-AE07-D0307CB3B4CA}" destId="{76D56F19-2708-49DB-8F92-D8AC45F23A9A}" srcOrd="3" destOrd="0" parTransId="{9D5610C2-0A12-494A-AC46-8DD17C08B09F}" sibTransId="{EC8965A1-F755-4945-8AAC-DCF1F68F011E}"/>
    <dgm:cxn modelId="{4D92191A-D3FC-4C37-BC23-EADC81D74017}" type="presOf" srcId="{BFE0749E-E343-4A6F-BD09-2810EE6B4BD7}" destId="{A4A67B76-88B9-3B42-B3EF-AFCDA17E5E1C}" srcOrd="1" destOrd="0" presId="urn:microsoft.com/office/officeart/2016/7/layout/RepeatingBendingProcessNew"/>
    <dgm:cxn modelId="{4F311C36-01F1-439A-A8B4-9891A4BAC291}" type="presOf" srcId="{AAC263CB-8256-4B03-92FE-1622698FB3E9}" destId="{591CA60E-213E-7B4B-B9DE-D89D137D3DA9}" srcOrd="0" destOrd="0" presId="urn:microsoft.com/office/officeart/2016/7/layout/RepeatingBendingProcessNew"/>
    <dgm:cxn modelId="{0F866C41-EB5F-47BD-A2CD-A58671F15B67}" srcId="{D4503D04-C97E-4622-AE07-D0307CB3B4CA}" destId="{4E8D2E69-0173-4BD3-B96A-7A9C5DD12B47}" srcOrd="1" destOrd="0" parTransId="{B954BF22-E3B3-4A1C-802E-590228BE2D9C}" sibTransId="{FEF1E80E-8A9E-4B0A-817C-2A4CFDCF3FB2}"/>
    <dgm:cxn modelId="{2CC7EF66-C98B-4D4F-BFB9-D8E7659A175D}" type="presOf" srcId="{808B76D0-8EC7-469A-93AC-7A6017188A9D}" destId="{DBF0B936-C069-4B45-92D0-BC84490381D7}" srcOrd="1" destOrd="0" presId="urn:microsoft.com/office/officeart/2016/7/layout/RepeatingBendingProcessNew"/>
    <dgm:cxn modelId="{77B18778-007C-49A5-B21E-68E199797E1B}" type="presOf" srcId="{BFE0749E-E343-4A6F-BD09-2810EE6B4BD7}" destId="{63AED5AC-6A4E-294A-8C0F-D72D7D241108}" srcOrd="0" destOrd="0" presId="urn:microsoft.com/office/officeart/2016/7/layout/RepeatingBendingProcessNew"/>
    <dgm:cxn modelId="{A0786679-1D0F-4649-A30E-6BB270E4D21A}" type="presOf" srcId="{FEF1E80E-8A9E-4B0A-817C-2A4CFDCF3FB2}" destId="{DD741774-D280-DD46-9C9B-33FE253D22FC}" srcOrd="0" destOrd="0" presId="urn:microsoft.com/office/officeart/2016/7/layout/RepeatingBendingProcessNew"/>
    <dgm:cxn modelId="{0B20B784-491A-4DA8-A49D-D3A6C9A4B18F}" type="presOf" srcId="{93A6A030-ABAB-4EFA-B539-0FDB3E07C1EF}" destId="{F14BE627-E883-874F-A626-EC388DCE8D9B}" srcOrd="0" destOrd="0" presId="urn:microsoft.com/office/officeart/2016/7/layout/RepeatingBendingProcessNew"/>
    <dgm:cxn modelId="{C5E94186-9CB6-4C42-92B3-C546CC53A7B9}" srcId="{D4503D04-C97E-4622-AE07-D0307CB3B4CA}" destId="{AAC263CB-8256-4B03-92FE-1622698FB3E9}" srcOrd="0" destOrd="0" parTransId="{0BEED663-FC38-4EAD-940F-4C475D2C87DB}" sibTransId="{808B76D0-8EC7-469A-93AC-7A6017188A9D}"/>
    <dgm:cxn modelId="{E0B115B7-8209-4F2B-B56C-2F04051ED08B}" type="presOf" srcId="{D4503D04-C97E-4622-AE07-D0307CB3B4CA}" destId="{C7117AA3-29D3-A641-A58D-533CC172901B}" srcOrd="0" destOrd="0" presId="urn:microsoft.com/office/officeart/2016/7/layout/RepeatingBendingProcessNew"/>
    <dgm:cxn modelId="{851CE5BA-AAC7-4652-8793-616D293FB0D7}" type="presOf" srcId="{76D56F19-2708-49DB-8F92-D8AC45F23A9A}" destId="{D42A6699-F599-8045-897A-5A654DF673C0}" srcOrd="0" destOrd="0" presId="urn:microsoft.com/office/officeart/2016/7/layout/RepeatingBendingProcessNew"/>
    <dgm:cxn modelId="{4B40C8DC-6B57-4F5B-8440-7241C649700B}" srcId="{D4503D04-C97E-4622-AE07-D0307CB3B4CA}" destId="{93A6A030-ABAB-4EFA-B539-0FDB3E07C1EF}" srcOrd="2" destOrd="0" parTransId="{3D674B97-6DC6-4A12-85BA-0976D3064237}" sibTransId="{BFE0749E-E343-4A6F-BD09-2810EE6B4BD7}"/>
    <dgm:cxn modelId="{B3B5E8FE-8507-4E0B-A751-268E5E23989B}" type="presOf" srcId="{FEF1E80E-8A9E-4B0A-817C-2A4CFDCF3FB2}" destId="{B4080084-7793-E342-92FE-F348EAFF157C}" srcOrd="1" destOrd="0" presId="urn:microsoft.com/office/officeart/2016/7/layout/RepeatingBendingProcessNew"/>
    <dgm:cxn modelId="{C1CD7A38-D304-4C2F-8FF2-7E82DE695B44}" type="presParOf" srcId="{C7117AA3-29D3-A641-A58D-533CC172901B}" destId="{591CA60E-213E-7B4B-B9DE-D89D137D3DA9}" srcOrd="0" destOrd="0" presId="urn:microsoft.com/office/officeart/2016/7/layout/RepeatingBendingProcessNew"/>
    <dgm:cxn modelId="{9BA62581-9306-4304-A149-5F2C4C30F41A}" type="presParOf" srcId="{C7117AA3-29D3-A641-A58D-533CC172901B}" destId="{0B9714F2-E001-9048-99B0-C46EAB1CEAC1}" srcOrd="1" destOrd="0" presId="urn:microsoft.com/office/officeart/2016/7/layout/RepeatingBendingProcessNew"/>
    <dgm:cxn modelId="{CEA0114B-51E2-4F49-A5E6-E58AAF25F099}" type="presParOf" srcId="{0B9714F2-E001-9048-99B0-C46EAB1CEAC1}" destId="{DBF0B936-C069-4B45-92D0-BC84490381D7}" srcOrd="0" destOrd="0" presId="urn:microsoft.com/office/officeart/2016/7/layout/RepeatingBendingProcessNew"/>
    <dgm:cxn modelId="{F76A0F60-EFDC-4254-A4EC-0D077DC42BF0}" type="presParOf" srcId="{C7117AA3-29D3-A641-A58D-533CC172901B}" destId="{1FC37317-8B75-7A4E-B46A-6C6A45F69C67}" srcOrd="2" destOrd="0" presId="urn:microsoft.com/office/officeart/2016/7/layout/RepeatingBendingProcessNew"/>
    <dgm:cxn modelId="{4DB52CDF-4BD5-48C5-93D7-B4F72A89D809}" type="presParOf" srcId="{C7117AA3-29D3-A641-A58D-533CC172901B}" destId="{DD741774-D280-DD46-9C9B-33FE253D22FC}" srcOrd="3" destOrd="0" presId="urn:microsoft.com/office/officeart/2016/7/layout/RepeatingBendingProcessNew"/>
    <dgm:cxn modelId="{00E9DF8C-3797-4861-9CDA-0FC5B19967E4}" type="presParOf" srcId="{DD741774-D280-DD46-9C9B-33FE253D22FC}" destId="{B4080084-7793-E342-92FE-F348EAFF157C}" srcOrd="0" destOrd="0" presId="urn:microsoft.com/office/officeart/2016/7/layout/RepeatingBendingProcessNew"/>
    <dgm:cxn modelId="{7F1974BE-2180-4F0A-BA69-29862CF02D47}" type="presParOf" srcId="{C7117AA3-29D3-A641-A58D-533CC172901B}" destId="{F14BE627-E883-874F-A626-EC388DCE8D9B}" srcOrd="4" destOrd="0" presId="urn:microsoft.com/office/officeart/2016/7/layout/RepeatingBendingProcessNew"/>
    <dgm:cxn modelId="{D771C8C3-869E-40C7-8A9D-7737D1CADACB}" type="presParOf" srcId="{C7117AA3-29D3-A641-A58D-533CC172901B}" destId="{63AED5AC-6A4E-294A-8C0F-D72D7D241108}" srcOrd="5" destOrd="0" presId="urn:microsoft.com/office/officeart/2016/7/layout/RepeatingBendingProcessNew"/>
    <dgm:cxn modelId="{1D868B21-CEC8-4943-BE0A-58136B095E56}" type="presParOf" srcId="{63AED5AC-6A4E-294A-8C0F-D72D7D241108}" destId="{A4A67B76-88B9-3B42-B3EF-AFCDA17E5E1C}" srcOrd="0" destOrd="0" presId="urn:microsoft.com/office/officeart/2016/7/layout/RepeatingBendingProcessNew"/>
    <dgm:cxn modelId="{60AA2C7C-B7A3-4ECD-B75D-5A2C78B5C411}" type="presParOf" srcId="{C7117AA3-29D3-A641-A58D-533CC172901B}" destId="{D42A6699-F599-8045-897A-5A654DF673C0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9714F2-E001-9048-99B0-C46EAB1CEAC1}">
      <dsp:nvSpPr>
        <dsp:cNvPr id="0" name=""/>
        <dsp:cNvSpPr/>
      </dsp:nvSpPr>
      <dsp:spPr>
        <a:xfrm>
          <a:off x="3190347" y="797862"/>
          <a:ext cx="6136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1103" y="45720"/>
              </a:lnTo>
            </a:path>
          </a:pathLst>
        </a:custGeom>
        <a:noFill/>
        <a:ln w="9525" cap="rnd" cmpd="sng" algn="ctr">
          <a:solidFill>
            <a:srgbClr val="47BB7E">
              <a:hueOff val="0"/>
              <a:satOff val="0"/>
              <a:lumOff val="0"/>
              <a:alphaOff val="0"/>
            </a:srgb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rtlCol="0" anchor="ctr" anchorCtr="0">
          <a:noAutofit/>
        </a:bodyPr>
        <a:lstStyle/>
        <a:p>
          <a:pPr marL="0" lvl="0" indent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sp:txBody>
      <dsp:txXfrm>
        <a:off x="3481070" y="840358"/>
        <a:ext cx="0" cy="0"/>
      </dsp:txXfrm>
    </dsp:sp>
    <dsp:sp modelId="{591CA60E-213E-7B4B-B9DE-D89D137D3DA9}">
      <dsp:nvSpPr>
        <dsp:cNvPr id="0" name=""/>
        <dsp:cNvSpPr/>
      </dsp:nvSpPr>
      <dsp:spPr>
        <a:xfrm>
          <a:off x="391013" y="3242"/>
          <a:ext cx="2801133" cy="1680680"/>
        </a:xfrm>
        <a:prstGeom prst="rect">
          <a:avLst/>
        </a:prstGeom>
        <a:solidFill>
          <a:srgbClr val="47BB7E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258" tIns="144076" rIns="137258" bIns="144076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Cursos Técnicos Superiores Profissionais</a:t>
          </a:r>
        </a:p>
      </dsp:txBody>
      <dsp:txXfrm>
        <a:off x="391013" y="3242"/>
        <a:ext cx="2801133" cy="1680680"/>
      </dsp:txXfrm>
    </dsp:sp>
    <dsp:sp modelId="{DD741774-D280-DD46-9C9B-33FE253D22FC}">
      <dsp:nvSpPr>
        <dsp:cNvPr id="0" name=""/>
        <dsp:cNvSpPr/>
      </dsp:nvSpPr>
      <dsp:spPr>
        <a:xfrm>
          <a:off x="1791580" y="1682122"/>
          <a:ext cx="3445394" cy="613660"/>
        </a:xfrm>
        <a:custGeom>
          <a:avLst/>
          <a:gdLst/>
          <a:ahLst/>
          <a:cxnLst/>
          <a:rect l="0" t="0" r="0" b="0"/>
          <a:pathLst>
            <a:path>
              <a:moveTo>
                <a:pt x="3271286" y="0"/>
              </a:moveTo>
              <a:lnTo>
                <a:pt x="3271286" y="307651"/>
              </a:lnTo>
              <a:lnTo>
                <a:pt x="0" y="307651"/>
              </a:lnTo>
              <a:lnTo>
                <a:pt x="0" y="581103"/>
              </a:lnTo>
            </a:path>
          </a:pathLst>
        </a:custGeom>
        <a:noFill/>
        <a:ln w="9525" cap="rnd" cmpd="sng" algn="ctr">
          <a:solidFill>
            <a:srgbClr val="96CD4B">
              <a:hueOff val="0"/>
              <a:satOff val="0"/>
              <a:lumOff val="0"/>
              <a:alphaOff val="0"/>
            </a:srgb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rtlCol="0" anchor="ctr" anchorCtr="0">
          <a:noAutofit/>
        </a:bodyPr>
        <a:lstStyle/>
        <a:p>
          <a:pPr marL="0" lvl="0" indent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sp:txBody>
      <dsp:txXfrm>
        <a:off x="3426649" y="1985728"/>
        <a:ext cx="0" cy="0"/>
      </dsp:txXfrm>
    </dsp:sp>
    <dsp:sp modelId="{1FC37317-8B75-7A4E-B46A-6C6A45F69C67}">
      <dsp:nvSpPr>
        <dsp:cNvPr id="0" name=""/>
        <dsp:cNvSpPr/>
      </dsp:nvSpPr>
      <dsp:spPr>
        <a:xfrm>
          <a:off x="3836407" y="3242"/>
          <a:ext cx="2801133" cy="1680680"/>
        </a:xfrm>
        <a:prstGeom prst="rect">
          <a:avLst/>
        </a:prstGeom>
        <a:solidFill>
          <a:srgbClr val="96CD4B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258" tIns="144076" rIns="137258" bIns="144076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Licenciaturas</a:t>
          </a:r>
        </a:p>
      </dsp:txBody>
      <dsp:txXfrm>
        <a:off x="3836407" y="3242"/>
        <a:ext cx="2801133" cy="1680680"/>
      </dsp:txXfrm>
    </dsp:sp>
    <dsp:sp modelId="{63AED5AC-6A4E-294A-8C0F-D72D7D241108}">
      <dsp:nvSpPr>
        <dsp:cNvPr id="0" name=""/>
        <dsp:cNvSpPr/>
      </dsp:nvSpPr>
      <dsp:spPr>
        <a:xfrm>
          <a:off x="3190347" y="3122803"/>
          <a:ext cx="6136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1103" y="45720"/>
              </a:lnTo>
            </a:path>
          </a:pathLst>
        </a:custGeom>
        <a:noFill/>
        <a:ln w="9525" cap="rnd" cmpd="sng" algn="ctr">
          <a:noFill/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rtlCol="0" anchor="ctr" anchorCtr="0">
          <a:noAutofit/>
        </a:bodyPr>
        <a:lstStyle/>
        <a:p>
          <a:pPr marL="0" lvl="0" indent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 noProof="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Barlow" panose="00000500000000000000" pitchFamily="2" charset="0"/>
            <a:ea typeface="+mn-ea"/>
            <a:cs typeface="+mn-cs"/>
          </a:endParaRPr>
        </a:p>
      </dsp:txBody>
      <dsp:txXfrm>
        <a:off x="3481070" y="3165299"/>
        <a:ext cx="0" cy="0"/>
      </dsp:txXfrm>
    </dsp:sp>
    <dsp:sp modelId="{F14BE627-E883-874F-A626-EC388DCE8D9B}">
      <dsp:nvSpPr>
        <dsp:cNvPr id="0" name=""/>
        <dsp:cNvSpPr/>
      </dsp:nvSpPr>
      <dsp:spPr>
        <a:xfrm>
          <a:off x="391013" y="2328183"/>
          <a:ext cx="2801133" cy="1680680"/>
        </a:xfrm>
        <a:prstGeom prst="rect">
          <a:avLst/>
        </a:prstGeom>
        <a:solidFill>
          <a:srgbClr val="61C7DD">
            <a:hueOff val="0"/>
            <a:satOff val="0"/>
            <a:lumOff val="0"/>
            <a:alphaOff val="0"/>
          </a:srgbClr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258" tIns="144076" rIns="137258" bIns="144076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Mestrados</a:t>
          </a:r>
        </a:p>
      </dsp:txBody>
      <dsp:txXfrm>
        <a:off x="391013" y="2328183"/>
        <a:ext cx="2801133" cy="1680680"/>
      </dsp:txXfrm>
    </dsp:sp>
    <dsp:sp modelId="{D42A6699-F599-8045-897A-5A654DF673C0}">
      <dsp:nvSpPr>
        <dsp:cNvPr id="0" name=""/>
        <dsp:cNvSpPr/>
      </dsp:nvSpPr>
      <dsp:spPr>
        <a:xfrm>
          <a:off x="3836407" y="2328183"/>
          <a:ext cx="2801133" cy="1680680"/>
        </a:xfrm>
        <a:prstGeom prst="rect">
          <a:avLst/>
        </a:prstGeom>
        <a:solidFill>
          <a:srgbClr val="5AD0B8"/>
        </a:solidFill>
        <a:ln w="2540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258" tIns="144076" rIns="137258" bIns="144076" numCol="1" spcCol="1270" rtlCol="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2400" kern="1200" noProof="0" dirty="0">
            <a:solidFill>
              <a:sysClr val="windowText" lastClr="000000"/>
            </a:solidFill>
            <a:latin typeface="Barlow" panose="00000500000000000000" pitchFamily="2" charset="0"/>
            <a:ea typeface="+mn-ea"/>
            <a:cs typeface="+mn-cs"/>
          </a:endParaRP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Pós-Graduações</a:t>
          </a: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 err="1">
              <a:solidFill>
                <a:sysClr val="window" lastClr="FFFFFF"/>
              </a:solidFill>
              <a:latin typeface="Barlow" panose="00000500000000000000" pitchFamily="2" charset="0"/>
              <a:ea typeface="+mn-ea"/>
              <a:cs typeface="+mn-cs"/>
            </a:rPr>
            <a:t>Microcredenciais</a:t>
          </a:r>
          <a:endParaRPr lang="pt-PT" sz="2000" b="1" kern="1200" noProof="0" dirty="0">
            <a:solidFill>
              <a:sysClr val="window" lastClr="FFFFFF"/>
            </a:solidFill>
            <a:latin typeface="Barlow" panose="00000500000000000000" pitchFamily="2" charset="0"/>
            <a:ea typeface="+mn-ea"/>
            <a:cs typeface="+mn-cs"/>
          </a:endParaRP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2400" kern="1200" noProof="0" dirty="0">
            <a:solidFill>
              <a:sysClr val="window" lastClr="FFFFFF"/>
            </a:solidFill>
            <a:latin typeface="Barlow" panose="00000500000000000000" pitchFamily="2" charset="0"/>
            <a:ea typeface="+mn-ea"/>
            <a:cs typeface="+mn-cs"/>
          </a:endParaRPr>
        </a:p>
      </dsp:txBody>
      <dsp:txXfrm>
        <a:off x="3836407" y="2328183"/>
        <a:ext cx="2801133" cy="1680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979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905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190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9478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8535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899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040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9068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0810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526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0772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68B9-6CB2-4D5E-9353-49DD2AE4B266}" type="datetimeFigureOut">
              <a:rPr lang="pt-PT" smtClean="0"/>
              <a:t>14/05/2024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B29D6-39BB-40EB-B7DE-7F3F175499C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778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3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06" y="1316479"/>
            <a:ext cx="4199040" cy="17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71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989722"/>
            <a:ext cx="10720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EDUCAÇÃO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3826413"/>
            <a:ext cx="10720175" cy="2370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Em atividade desde 1985, a Escola Superior de Educação tem como objetivo principal a formação de educadores e professores, bem como de profissionais de nível superior em várias áreas das  Ciências Sociais e do Desporto, preparando-os para intervir ativamente nas escolas, nos media e na sociedade.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0" b="22155"/>
          <a:stretch/>
        </p:blipFill>
        <p:spPr>
          <a:xfrm>
            <a:off x="180536" y="154744"/>
            <a:ext cx="11830929" cy="22648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0536" y="154744"/>
            <a:ext cx="11830929" cy="2264898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Barlow" panose="000005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31062" y="150270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3450462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989722"/>
            <a:ext cx="10720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CIÊNCIAS EMPRESARIAIS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3826413"/>
            <a:ext cx="10720175" cy="2370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A Escola Superior de Ciências Empresariais foi criada em 1994, apostando no desenvolvimento de um verdadeiro ambiente empresarial dentro da escola. Forma profissionais flexíveis e dinâmicos, que aliam conhecimentos gerais de gestão com uma especialização superior num dos vários domínios das Ciências Empresariais.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4" b="37965"/>
          <a:stretch/>
        </p:blipFill>
        <p:spPr>
          <a:xfrm>
            <a:off x="180535" y="154742"/>
            <a:ext cx="11830929" cy="22648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0536" y="154744"/>
            <a:ext cx="11830929" cy="2264898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Barlow" panose="00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1062" y="150270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3952852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989722"/>
            <a:ext cx="11029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TECNOLOGIA DO BARREIRO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3826413"/>
            <a:ext cx="10720175" cy="2370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Desde 1999 que a Escola Superior de Tecnologia do Barreiro desenvolve a sua atividade para dar resposta às necessidades emergentes na área da Engenharia Civil, Química e Biotecnologia. Aposta na formação prática e assertiva de profissionais altamente qualificados num edifício premiado e desenhado à medida das formações ministradas.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67" b="20438"/>
          <a:stretch/>
        </p:blipFill>
        <p:spPr>
          <a:xfrm>
            <a:off x="180534" y="154741"/>
            <a:ext cx="11830930" cy="2264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0536" y="154744"/>
            <a:ext cx="11830929" cy="2264898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Barlow" panose="00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1062" y="150270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1523702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989722"/>
            <a:ext cx="11029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SAÚDE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3826413"/>
            <a:ext cx="10720175" cy="2370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Criada em 2000, a Escola Superior de Saúde é hoje uma referência na formação superior de profissionais nas múltiplas áreas de intervenção em saúde, através de um ensino  alicerçado no humanismo e no desenvolvimento científico, técnico e ético para a melhoria contínua da qualidade de vida das pessoas.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2" b="17743"/>
          <a:stretch/>
        </p:blipFill>
        <p:spPr>
          <a:xfrm>
            <a:off x="180533" y="154741"/>
            <a:ext cx="11830931" cy="2264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0536" y="154744"/>
            <a:ext cx="11830929" cy="2264898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Barlow" panose="000005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1062" y="150270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1107245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228672"/>
            <a:ext cx="112133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ESTUDAR</a:t>
            </a:r>
          </a:p>
          <a:p>
            <a:r>
              <a:rPr lang="pt-PT" sz="6200" b="1" dirty="0">
                <a:solidFill>
                  <a:schemeClr val="bg1"/>
                </a:solidFill>
                <a:latin typeface="Barlow" panose="00000500000000000000" pitchFamily="2" charset="0"/>
              </a:rPr>
              <a:t>NO POLITÉCNICO DE SETÚBAL</a:t>
            </a:r>
          </a:p>
        </p:txBody>
      </p:sp>
    </p:spTree>
    <p:extLst>
      <p:ext uri="{BB962C8B-B14F-4D97-AF65-F5344CB8AC3E}">
        <p14:creationId xmlns:p14="http://schemas.microsoft.com/office/powerpoint/2010/main" val="2900383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45721" y="618186"/>
            <a:ext cx="6846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FORMAÇÃO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graphicFrame>
        <p:nvGraphicFramePr>
          <p:cNvPr id="12" name="Marcador de Posição de Conteúdo 2" descr="Ícone do gráfico SmartArt">
            <a:extLst>
              <a:ext uri="{FF2B5EF4-FFF2-40B4-BE49-F238E27FC236}">
                <a16:creationId xmlns:a16="http://schemas.microsoft.com/office/drawing/2014/main" id="{2B828A48-3EC3-4EF9-8697-5D2A44F3F0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830900"/>
              </p:ext>
            </p:extLst>
          </p:nvPr>
        </p:nvGraphicFramePr>
        <p:xfrm>
          <a:off x="5013389" y="1772530"/>
          <a:ext cx="7028555" cy="4012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" r="6273"/>
          <a:stretch/>
        </p:blipFill>
        <p:spPr>
          <a:xfrm>
            <a:off x="552108" y="171203"/>
            <a:ext cx="4185228" cy="31625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8" r="5236"/>
          <a:stretch/>
        </p:blipFill>
        <p:spPr>
          <a:xfrm>
            <a:off x="552108" y="3504954"/>
            <a:ext cx="4185228" cy="313724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52111" y="171204"/>
            <a:ext cx="4185226" cy="31625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2110" y="3504955"/>
            <a:ext cx="4185226" cy="31372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282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7" b="-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06436" y="2674835"/>
            <a:ext cx="4318780" cy="25212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Engenharias e Tecnologias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Ciências Sociais,</a:t>
            </a:r>
            <a:b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  Educação e Desporto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Ciências Empresariais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Saúde</a:t>
            </a:r>
            <a:endParaRPr lang="pt-PT" sz="2400" b="1" dirty="0">
              <a:solidFill>
                <a:schemeClr val="bg1"/>
              </a:solidFill>
              <a:latin typeface="Barlow" panose="000005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097" y="618186"/>
            <a:ext cx="443132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ÁREAS DO</a:t>
            </a:r>
          </a:p>
          <a:p>
            <a:pPr algn="ctr"/>
            <a:r>
              <a:rPr lang="pt-PT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CONHECIMENTO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183536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254285"/>
            <a:ext cx="5632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CURSOS</a:t>
            </a:r>
          </a:p>
          <a:p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TECNOLOGIA DE SETÚBAL</a:t>
            </a:r>
          </a:p>
        </p:txBody>
      </p:sp>
      <p:sp>
        <p:nvSpPr>
          <p:cNvPr id="6" name="Retângulo 4"/>
          <p:cNvSpPr/>
          <p:nvPr/>
        </p:nvSpPr>
        <p:spPr>
          <a:xfrm>
            <a:off x="463639" y="2408860"/>
            <a:ext cx="6134109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 err="1">
                <a:solidFill>
                  <a:srgbClr val="009697"/>
                </a:solidFill>
                <a:latin typeface="Barlow" panose="00000500000000000000" pitchFamily="2" charset="0"/>
              </a:rPr>
              <a:t>CTeSP</a:t>
            </a:r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 - CURSOS TÉCNICOS SUPERIORES PROFISSIONAIS 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Automação, Robótica e Controlo Industrial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Desenvolvimento de Videojogos e Aplicações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Multimédia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Manutenção Industrial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Produção Aeronáutica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Programação Web, Dispositivos e Aplicações Móveis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Qualidade Ambiental e Alimentar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Redes Elétricas Inteligentes e Domótica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Sistemas Eletrónicos e Computadores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 e Gestão Automóvel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Tecnologias e Programação de Sistemas de Informação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Veículos Elétricos</a:t>
            </a:r>
          </a:p>
        </p:txBody>
      </p:sp>
      <p:sp>
        <p:nvSpPr>
          <p:cNvPr id="8" name="Retângulo 6"/>
          <p:cNvSpPr/>
          <p:nvPr/>
        </p:nvSpPr>
        <p:spPr>
          <a:xfrm>
            <a:off x="6767175" y="705771"/>
            <a:ext cx="529882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LICENCIATURAS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de Automação, Controlo 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Instrumentação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Eletrotécnica e de Computadores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Informática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Mecânica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 Biomédica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 e Gestão Industrial</a:t>
            </a:r>
            <a:endParaRPr lang="pt-PT" sz="1700" dirty="0"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Tecnologias de Energia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 do Ambiente e do Mar</a:t>
            </a:r>
          </a:p>
        </p:txBody>
      </p:sp>
      <p:sp>
        <p:nvSpPr>
          <p:cNvPr id="9" name="Retângulo 5"/>
          <p:cNvSpPr/>
          <p:nvPr/>
        </p:nvSpPr>
        <p:spPr>
          <a:xfrm>
            <a:off x="6766560" y="3646047"/>
            <a:ext cx="529944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MESTRADOS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Biomédica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de Produção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de Software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Eletrotécnica e de Computadores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 </a:t>
            </a:r>
            <a:r>
              <a:rPr lang="pt-PT" sz="1700" b="1" dirty="0">
                <a:latin typeface="Barlow" panose="00000500000000000000" pitchFamily="2" charset="0"/>
              </a:rPr>
              <a:t>Engenharia e Gestão de Aquacultura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e Gestão de Energia na Indústria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e Edifícios</a:t>
            </a:r>
          </a:p>
          <a:p>
            <a:endParaRPr lang="pt-PT" sz="1700" b="1" dirty="0">
              <a:solidFill>
                <a:srgbClr val="007469"/>
              </a:solidFill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PÓS-GRADUAÇÕES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Motorização de Veículos Elétricos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e Híbridos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3642864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254285"/>
            <a:ext cx="5632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CURSOS</a:t>
            </a:r>
          </a:p>
          <a:p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EDUCAÇÃO</a:t>
            </a:r>
          </a:p>
        </p:txBody>
      </p:sp>
      <p:sp>
        <p:nvSpPr>
          <p:cNvPr id="6" name="Retângulo 4"/>
          <p:cNvSpPr/>
          <p:nvPr/>
        </p:nvSpPr>
        <p:spPr>
          <a:xfrm>
            <a:off x="463639" y="2408860"/>
            <a:ext cx="595122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 err="1">
                <a:solidFill>
                  <a:srgbClr val="009697"/>
                </a:solidFill>
                <a:latin typeface="Barlow" panose="00000500000000000000" pitchFamily="2" charset="0"/>
              </a:rPr>
              <a:t>CTeSP</a:t>
            </a:r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 - CURSOS TÉCNICOS SUPERIORES PROFISSIONAIS 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Desportos de Natureza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Produção Audiovisual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Serviço Familiar e Comunitário</a:t>
            </a:r>
          </a:p>
        </p:txBody>
      </p:sp>
      <p:sp>
        <p:nvSpPr>
          <p:cNvPr id="8" name="Retângulo 6"/>
          <p:cNvSpPr/>
          <p:nvPr/>
        </p:nvSpPr>
        <p:spPr>
          <a:xfrm>
            <a:off x="6766560" y="1073638"/>
            <a:ext cx="52988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MESTRADOS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Educação, Práticas Artísticas e Inclusão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Educação Pré-Escolar</a:t>
            </a:r>
            <a:endParaRPr lang="pt-PT" sz="1700" dirty="0">
              <a:solidFill>
                <a:srgbClr val="007469"/>
              </a:solidFill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Educação Pré-Escolar e Ensino do 1.º Ciclo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do Ensino Básico</a:t>
            </a:r>
            <a:endParaRPr lang="pt-PT" sz="1700" dirty="0">
              <a:solidFill>
                <a:srgbClr val="007469"/>
              </a:solidFill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Ensino do 1.º Ciclo do Ensino Básico e de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Matemática e Ciências Naturais no 2.º Ciclo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do Ensino Básico</a:t>
            </a:r>
            <a:endParaRPr lang="pt-PT" sz="1700" b="1" dirty="0">
              <a:solidFill>
                <a:srgbClr val="007469"/>
              </a:solidFill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Ensino do 1.º Ciclo do Ensino Básico e de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Português e História e Geografia de Portugal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no 2.º Ciclo do Ensino Básico</a:t>
            </a:r>
            <a:endParaRPr lang="pt-PT" sz="1700" dirty="0">
              <a:solidFill>
                <a:srgbClr val="007469"/>
              </a:solidFill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Gestão e Administração de Escolas</a:t>
            </a:r>
          </a:p>
        </p:txBody>
      </p:sp>
      <p:sp>
        <p:nvSpPr>
          <p:cNvPr id="9" name="Retângulo 5"/>
          <p:cNvSpPr/>
          <p:nvPr/>
        </p:nvSpPr>
        <p:spPr>
          <a:xfrm>
            <a:off x="6765945" y="4736514"/>
            <a:ext cx="52994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PÓS-GRADUAÇÕES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Educação Especial - Domínio Cognitivo 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Motor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Prescrição de Exercício na Saúde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Cardiovascular, Respiratória 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Metabólica</a:t>
            </a:r>
          </a:p>
        </p:txBody>
      </p:sp>
      <p:sp>
        <p:nvSpPr>
          <p:cNvPr id="7" name="Retângulo 6"/>
          <p:cNvSpPr/>
          <p:nvPr/>
        </p:nvSpPr>
        <p:spPr>
          <a:xfrm>
            <a:off x="463638" y="3886326"/>
            <a:ext cx="595123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LICENCIATURAS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Animação Sociocultural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Comunicação Social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Desporto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Educação Básica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Tradução e Interpretação de Língua Gestual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Portuguesa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1265909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254285"/>
            <a:ext cx="5632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CURSOS</a:t>
            </a:r>
          </a:p>
          <a:p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CIÊNCIAS EMPRESARIAIS</a:t>
            </a:r>
          </a:p>
        </p:txBody>
      </p:sp>
      <p:sp>
        <p:nvSpPr>
          <p:cNvPr id="6" name="Retângulo 4"/>
          <p:cNvSpPr/>
          <p:nvPr/>
        </p:nvSpPr>
        <p:spPr>
          <a:xfrm>
            <a:off x="463639" y="2408860"/>
            <a:ext cx="59512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 err="1">
                <a:solidFill>
                  <a:srgbClr val="009697"/>
                </a:solidFill>
                <a:latin typeface="Barlow" panose="00000500000000000000" pitchFamily="2" charset="0"/>
              </a:rPr>
              <a:t>CTeSP</a:t>
            </a:r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 - CURSOS TÉCNICOS SUPERIORES PROFISSIONAIS 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Apoio à Gestão de Organizações Sociais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Assessoria de Gestão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de Turismo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Retalhista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Logística</a:t>
            </a:r>
          </a:p>
        </p:txBody>
      </p:sp>
      <p:sp>
        <p:nvSpPr>
          <p:cNvPr id="8" name="Retângulo 6"/>
          <p:cNvSpPr/>
          <p:nvPr/>
        </p:nvSpPr>
        <p:spPr>
          <a:xfrm>
            <a:off x="6766560" y="664801"/>
            <a:ext cx="5298828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MESTRADOS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Ciência de Dados para Empresas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Ciências Empresariais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Contabilidade e Finanças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de Marketing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de Sistemas de Informação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e Administração de Escolas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Estratégica de Recursos Humanos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Logística e Gestão da Cadeia de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Abastecimento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Segurança e Higiene no Trabalho</a:t>
            </a:r>
          </a:p>
        </p:txBody>
      </p:sp>
      <p:sp>
        <p:nvSpPr>
          <p:cNvPr id="9" name="Retângulo 5"/>
          <p:cNvSpPr/>
          <p:nvPr/>
        </p:nvSpPr>
        <p:spPr>
          <a:xfrm>
            <a:off x="6766560" y="4249526"/>
            <a:ext cx="52994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PÓS-GRADUAÇÕES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Contabilidade Pública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 </a:t>
            </a:r>
            <a:r>
              <a:rPr lang="pt-PT" sz="1700" b="1" dirty="0" err="1">
                <a:latin typeface="Barlow" panose="00000500000000000000" pitchFamily="2" charset="0"/>
              </a:rPr>
              <a:t>Controlling</a:t>
            </a:r>
            <a:endParaRPr lang="pt-PT" sz="1700" b="1" dirty="0">
              <a:latin typeface="Barlow" panose="00000500000000000000" pitchFamily="2" charset="0"/>
            </a:endParaRP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 </a:t>
            </a:r>
            <a:r>
              <a:rPr lang="pt-PT" sz="1700" b="1" dirty="0">
                <a:latin typeface="Barlow" panose="00000500000000000000" pitchFamily="2" charset="0"/>
              </a:rPr>
              <a:t>Gestão e Visualização de Dados na Nuvem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Negócios e Finanças Empresariais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 </a:t>
            </a:r>
            <a:r>
              <a:rPr lang="pt-PT" sz="1700" b="1" dirty="0" err="1">
                <a:latin typeface="Barlow" panose="00000500000000000000" pitchFamily="2" charset="0"/>
              </a:rPr>
              <a:t>Procurement</a:t>
            </a:r>
            <a:endParaRPr lang="pt-PT" sz="1700" b="1" dirty="0">
              <a:latin typeface="Barlow" panose="00000500000000000000" pitchFamily="2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63638" y="4409389"/>
            <a:ext cx="595123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LICENCIATURAS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Contabilidade e Finanças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da Distribuição e da Logística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de Recursos Humanos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Gestão de Sistemas de Informação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Marketing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1570574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213283"/>
            <a:ext cx="1121335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CONHECER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6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O POLITÉCNICO</a:t>
            </a:r>
            <a:r>
              <a:rPr kumimoji="0" lang="pt-PT" sz="6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</a:t>
            </a:r>
            <a:r>
              <a:rPr kumimoji="0" lang="pt-PT" sz="6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DE SETÚBAL</a:t>
            </a:r>
          </a:p>
        </p:txBody>
      </p:sp>
    </p:spTree>
    <p:extLst>
      <p:ext uri="{BB962C8B-B14F-4D97-AF65-F5344CB8AC3E}">
        <p14:creationId xmlns:p14="http://schemas.microsoft.com/office/powerpoint/2010/main" val="18553087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254285"/>
            <a:ext cx="56323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CURSOS</a:t>
            </a:r>
          </a:p>
          <a:p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TECNOLOGIA DO BARREIRO</a:t>
            </a:r>
          </a:p>
        </p:txBody>
      </p:sp>
      <p:sp>
        <p:nvSpPr>
          <p:cNvPr id="6" name="Retângulo 4"/>
          <p:cNvSpPr/>
          <p:nvPr/>
        </p:nvSpPr>
        <p:spPr>
          <a:xfrm>
            <a:off x="463639" y="2408860"/>
            <a:ext cx="5951229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 err="1">
                <a:solidFill>
                  <a:srgbClr val="009697"/>
                </a:solidFill>
                <a:latin typeface="Barlow" panose="00000500000000000000" pitchFamily="2" charset="0"/>
              </a:rPr>
              <a:t>CTeSP</a:t>
            </a:r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 - CURSOS TÉCNICOS SUPERIORES PROFISSIONAIS 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Construção Civil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Tecnologias de Laboratório Químico e Biológico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Tecnologias e Programação de Sistemas de</a:t>
            </a:r>
            <a:br>
              <a:rPr lang="pt-PT" sz="1700" b="1" dirty="0">
                <a:latin typeface="Barlow" panose="00000500000000000000" pitchFamily="2" charset="0"/>
              </a:rPr>
            </a:br>
            <a:r>
              <a:rPr lang="pt-PT" sz="1700" b="1" dirty="0">
                <a:latin typeface="Barlow" panose="00000500000000000000" pitchFamily="2" charset="0"/>
              </a:rPr>
              <a:t>  Informação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463638" y="4147936"/>
            <a:ext cx="595123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LICENCIATURAS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Bioinformática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Biotecnologia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Civil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Tecnologias do Petróleo</a:t>
            </a:r>
          </a:p>
        </p:txBody>
      </p:sp>
      <p:sp>
        <p:nvSpPr>
          <p:cNvPr id="10" name="Retângulo 6"/>
          <p:cNvSpPr/>
          <p:nvPr/>
        </p:nvSpPr>
        <p:spPr>
          <a:xfrm>
            <a:off x="6766560" y="4147936"/>
            <a:ext cx="52988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MESTRADOS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latin typeface="Barlow" panose="00000500000000000000" pitchFamily="2" charset="0"/>
              </a:rPr>
              <a:t>Conservação e Reabilitação do Edificado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Biológica e Química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latin typeface="Barlow" panose="00000500000000000000" pitchFamily="2" charset="0"/>
              </a:rPr>
              <a:t> Engenharia Civil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507438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39" y="254285"/>
            <a:ext cx="5632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CURSOS</a:t>
            </a:r>
          </a:p>
          <a:p>
            <a:r>
              <a:rPr lang="pt-PT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SAÚDE</a:t>
            </a:r>
          </a:p>
        </p:txBody>
      </p:sp>
      <p:sp>
        <p:nvSpPr>
          <p:cNvPr id="6" name="Retângulo 4"/>
          <p:cNvSpPr/>
          <p:nvPr/>
        </p:nvSpPr>
        <p:spPr>
          <a:xfrm>
            <a:off x="463639" y="2408860"/>
            <a:ext cx="595122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LICENCIATURAS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Enfermagem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Fisioterapia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Terapia da Fala</a:t>
            </a:r>
          </a:p>
        </p:txBody>
      </p:sp>
      <p:sp>
        <p:nvSpPr>
          <p:cNvPr id="7" name="Retângulo 6"/>
          <p:cNvSpPr/>
          <p:nvPr/>
        </p:nvSpPr>
        <p:spPr>
          <a:xfrm>
            <a:off x="463638" y="3886326"/>
            <a:ext cx="595123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MESTRADOS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Enfermagem </a:t>
            </a:r>
            <a:r>
              <a:rPr lang="pt-PT" sz="1400" dirty="0">
                <a:solidFill>
                  <a:prstClr val="black"/>
                </a:solidFill>
                <a:latin typeface="Barlow" panose="00000500000000000000" pitchFamily="2" charset="0"/>
              </a:rPr>
              <a:t>(curso em associação)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Fisioterapia em Condições Músculo-Esqueléticas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Prática Avançada de Fisioterapia em Neurologia</a:t>
            </a:r>
          </a:p>
          <a:p>
            <a:r>
              <a:rPr lang="pt-PT" sz="17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1700" b="1" dirty="0">
                <a:solidFill>
                  <a:prstClr val="black"/>
                </a:solidFill>
                <a:latin typeface="Barlow" panose="00000500000000000000" pitchFamily="2" charset="0"/>
              </a:rPr>
              <a:t> Terapia da Fala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3525446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2502487"/>
            <a:ext cx="7440139" cy="390948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3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Residências para Estudantes </a:t>
            </a:r>
            <a:r>
              <a:rPr lang="pt-PT" sz="1600" dirty="0">
                <a:latin typeface="Barlow" panose="00000500000000000000" pitchFamily="2" charset="0"/>
              </a:rPr>
              <a:t>(Setúbal </a:t>
            </a:r>
            <a:r>
              <a:rPr lang="pt-PT" sz="1600" b="1" dirty="0">
                <a:solidFill>
                  <a:srgbClr val="007469"/>
                </a:solidFill>
                <a:latin typeface="Barlow" panose="00000500000000000000" pitchFamily="2" charset="0"/>
              </a:rPr>
              <a:t>•</a:t>
            </a:r>
            <a:r>
              <a:rPr lang="pt-PT" sz="1600" dirty="0">
                <a:latin typeface="Barlow" panose="00000500000000000000" pitchFamily="2" charset="0"/>
              </a:rPr>
              <a:t> Barreiro </a:t>
            </a:r>
            <a:r>
              <a:rPr lang="pt-PT" sz="1600" b="1" dirty="0">
                <a:solidFill>
                  <a:srgbClr val="007469"/>
                </a:solidFill>
                <a:latin typeface="Barlow" panose="00000500000000000000" pitchFamily="2" charset="0"/>
              </a:rPr>
              <a:t>•</a:t>
            </a:r>
            <a:r>
              <a:rPr lang="pt-PT" sz="1600" dirty="0">
                <a:latin typeface="Barlow" panose="00000500000000000000" pitchFamily="2" charset="0"/>
              </a:rPr>
              <a:t> Sines)</a:t>
            </a:r>
            <a:r>
              <a:rPr lang="pt-PT" sz="1600" dirty="0">
                <a:solidFill>
                  <a:srgbClr val="007469"/>
                </a:solidFill>
                <a:latin typeface="Barlow" panose="00000500000000000000" pitchFamily="2" charset="0"/>
              </a:rPr>
              <a:t>*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5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Refeitórios e Bares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1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Clube Desportivo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4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Bibliotecas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9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Auditórios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50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Laboratórios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1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Incubadora de Ideias de Negócio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1</a:t>
            </a:r>
            <a:r>
              <a:rPr lang="pt-PT" sz="2400" dirty="0">
                <a:latin typeface="Barlow" panose="00000500000000000000" pitchFamily="2" charset="0"/>
              </a:rPr>
              <a:t> das mais belas baías do mundo</a:t>
            </a:r>
          </a:p>
          <a:p>
            <a:pPr>
              <a:lnSpc>
                <a:spcPct val="100000"/>
              </a:lnSpc>
              <a:buClr>
                <a:srgbClr val="007469"/>
              </a:buClr>
            </a:pPr>
            <a:endParaRPr lang="pt-PT" sz="2000" dirty="0">
              <a:latin typeface="Barlow" panose="000005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640" y="618186"/>
            <a:ext cx="8795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CAMPUS</a:t>
            </a:r>
            <a:r>
              <a:rPr kumimoji="0" lang="pt-PT" sz="4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 DE CONHECIMENTO</a:t>
            </a:r>
            <a:endParaRPr kumimoji="0" lang="pt-PT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srgbClr val="009697"/>
                </a:solidFill>
                <a:effectLst/>
                <a:uLnTx/>
                <a:uFillTx/>
                <a:latin typeface="Barlow" panose="00000500000000000000" pitchFamily="2" charset="0"/>
              </a:rPr>
              <a:t>ESTUDAR</a:t>
            </a:r>
          </a:p>
        </p:txBody>
      </p:sp>
      <p:sp>
        <p:nvSpPr>
          <p:cNvPr id="7" name="Retângulo 6"/>
          <p:cNvSpPr/>
          <p:nvPr/>
        </p:nvSpPr>
        <p:spPr>
          <a:xfrm>
            <a:off x="463640" y="6403386"/>
            <a:ext cx="110907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>
                <a:solidFill>
                  <a:srgbClr val="007469"/>
                </a:solidFill>
                <a:latin typeface="Barlow" panose="00000500000000000000" pitchFamily="2" charset="0"/>
              </a:rPr>
              <a:t>*</a:t>
            </a:r>
            <a:r>
              <a:rPr lang="pt-PT" sz="1400" dirty="0">
                <a:latin typeface="Barlow" panose="00000500000000000000" pitchFamily="2" charset="0"/>
              </a:rPr>
              <a:t> Residências no Barreiro e em Sines disponíveis a partir de 2026.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86839" y="3190495"/>
            <a:ext cx="4102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i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58M €</a:t>
            </a:r>
          </a:p>
          <a:p>
            <a:pPr algn="ctr"/>
            <a:r>
              <a:rPr lang="pt-PT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Impacto anual do Politécnico de Setúbal na economia local</a:t>
            </a:r>
          </a:p>
        </p:txBody>
      </p:sp>
    </p:spTree>
    <p:extLst>
      <p:ext uri="{BB962C8B-B14F-4D97-AF65-F5344CB8AC3E}">
        <p14:creationId xmlns:p14="http://schemas.microsoft.com/office/powerpoint/2010/main" val="4060871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31" y="3039000"/>
            <a:ext cx="5469736" cy="36455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6642537" y="689122"/>
            <a:ext cx="5213131" cy="59954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b="1" dirty="0">
                <a:solidFill>
                  <a:srgbClr val="009697"/>
                </a:solidFill>
                <a:latin typeface="Barlow" panose="00000500000000000000" pitchFamily="2" charset="0"/>
              </a:rPr>
              <a:t>PORQUÊ?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Cursos desenvolvidos em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parceria com o mercado de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trabalho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Estágios integrados nos cursos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Aprendizagem baseada em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desafios reais </a:t>
            </a:r>
            <a:r>
              <a:rPr lang="pt-PT" sz="1600" dirty="0">
                <a:latin typeface="Barlow" panose="00000500000000000000" pitchFamily="2" charset="0"/>
              </a:rPr>
              <a:t>(Project-</a:t>
            </a:r>
            <a:r>
              <a:rPr lang="pt-PT" sz="1600" dirty="0" err="1">
                <a:latin typeface="Barlow" panose="00000500000000000000" pitchFamily="2" charset="0"/>
              </a:rPr>
              <a:t>Based</a:t>
            </a:r>
            <a:r>
              <a:rPr lang="pt-PT" sz="1600" dirty="0">
                <a:latin typeface="Barlow" panose="00000500000000000000" pitchFamily="2" charset="0"/>
              </a:rPr>
              <a:t> </a:t>
            </a:r>
            <a:r>
              <a:rPr lang="pt-PT" sz="1600" dirty="0" err="1">
                <a:latin typeface="Barlow" panose="00000500000000000000" pitchFamily="2" charset="0"/>
              </a:rPr>
              <a:t>Learning</a:t>
            </a:r>
            <a:r>
              <a:rPr lang="pt-PT" sz="1600" dirty="0">
                <a:latin typeface="Barlow" panose="00000500000000000000" pitchFamily="2" charset="0"/>
              </a:rPr>
              <a:t>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Semana da Empregabilidade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Workshops e seminários para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o desenvolvimento da carreira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Passaporte para o Emprego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Mentoria</a:t>
            </a:r>
            <a:r>
              <a:rPr lang="pt-PT" sz="2400" b="1" dirty="0">
                <a:latin typeface="Barlow" panose="00000500000000000000" pitchFamily="2" charset="0"/>
              </a:rPr>
              <a:t> | </a:t>
            </a:r>
            <a:r>
              <a:rPr lang="pt-PT" sz="2400" b="1" dirty="0" err="1">
                <a:latin typeface="Barlow" panose="00000500000000000000" pitchFamily="2" charset="0"/>
              </a:rPr>
              <a:t>Alumni</a:t>
            </a:r>
            <a:r>
              <a:rPr lang="pt-PT" sz="2400" b="1" dirty="0">
                <a:latin typeface="Barlow" panose="00000500000000000000" pitchFamily="2" charset="0"/>
              </a:rPr>
              <a:t> e </a:t>
            </a:r>
            <a:r>
              <a:rPr lang="pt-PT" sz="2400" b="1" dirty="0" err="1">
                <a:latin typeface="Barlow" panose="00000500000000000000" pitchFamily="2" charset="0"/>
              </a:rPr>
              <a:t>InterPares</a:t>
            </a:r>
            <a:endParaRPr lang="pt-PT" sz="2400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pt-PT" sz="2400" dirty="0">
              <a:latin typeface="Barlow" panose="00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05586"/>
            <a:ext cx="6095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noProof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NO TOPO 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EMPREGABILIDADE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noProof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EM PORTUGAL</a:t>
            </a:r>
            <a:endParaRPr kumimoji="0" lang="pt-PT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ESTUDAR</a:t>
            </a:r>
          </a:p>
        </p:txBody>
      </p:sp>
    </p:spTree>
    <p:extLst>
      <p:ext uri="{BB962C8B-B14F-4D97-AF65-F5344CB8AC3E}">
        <p14:creationId xmlns:p14="http://schemas.microsoft.com/office/powerpoint/2010/main" val="3298215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228672"/>
            <a:ext cx="112133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INOVAR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6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NO POLITÉCNICO DE SETÚBAL</a:t>
            </a:r>
          </a:p>
        </p:txBody>
      </p:sp>
    </p:spTree>
    <p:extLst>
      <p:ext uri="{BB962C8B-B14F-4D97-AF65-F5344CB8AC3E}">
        <p14:creationId xmlns:p14="http://schemas.microsoft.com/office/powerpoint/2010/main" val="971291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45721" y="838903"/>
            <a:ext cx="68462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INVESTIGAÇÃO</a:t>
            </a:r>
            <a:r>
              <a:rPr kumimoji="0" lang="pt-PT" sz="4800" b="1" i="0" u="none" strike="noStrike" kern="1200" cap="none" spc="0" normalizeH="0" noProof="0" dirty="0">
                <a:ln>
                  <a:noFill/>
                </a:ln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 </a:t>
            </a:r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 EMPREENDEDORISMO</a:t>
            </a:r>
            <a:endParaRPr kumimoji="0" lang="pt-PT" sz="3600" b="1" i="1" u="none" strike="noStrike" kern="1200" cap="none" spc="0" normalizeH="0" baseline="0" noProof="0" dirty="0">
              <a:ln>
                <a:noFill/>
              </a:ln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8" name="Marcador de Posição de Conteúdo 2"/>
          <p:cNvSpPr>
            <a:spLocks noGrp="1"/>
          </p:cNvSpPr>
          <p:nvPr>
            <p:ph idx="1"/>
          </p:nvPr>
        </p:nvSpPr>
        <p:spPr>
          <a:xfrm>
            <a:off x="5345722" y="2611429"/>
            <a:ext cx="6846277" cy="40307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pt-PT" sz="3400" b="1" dirty="0">
                <a:latin typeface="Barlow" panose="00000500000000000000" pitchFamily="2" charset="0"/>
              </a:rPr>
              <a:t>Gerar valor através da investigação</a:t>
            </a:r>
            <a:endParaRPr lang="pt-PT" sz="3400" b="1" dirty="0">
              <a:effectLst/>
              <a:latin typeface="Barlow" panose="00000500000000000000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effectLst/>
                <a:latin typeface="Barlow" panose="00000500000000000000" pitchFamily="2" charset="0"/>
              </a:rPr>
              <a:t>Coordenação e/ou integração em projetos nacionais</a:t>
            </a:r>
            <a:br>
              <a:rPr lang="pt-PT" sz="2600" dirty="0">
                <a:effectLst/>
                <a:latin typeface="Barlow" panose="00000500000000000000" pitchFamily="2" charset="0"/>
              </a:rPr>
            </a:br>
            <a:r>
              <a:rPr lang="pt-PT" sz="2600" dirty="0">
                <a:effectLst/>
                <a:latin typeface="Barlow" panose="00000500000000000000" pitchFamily="2" charset="0"/>
              </a:rPr>
              <a:t>  </a:t>
            </a:r>
            <a:r>
              <a:rPr lang="pt-PT" sz="2600" dirty="0">
                <a:latin typeface="Barlow" panose="00000500000000000000" pitchFamily="2" charset="0"/>
              </a:rPr>
              <a:t>e</a:t>
            </a:r>
            <a:r>
              <a:rPr lang="pt-PT" sz="2600" dirty="0">
                <a:effectLst/>
                <a:latin typeface="Barlow" panose="00000500000000000000" pitchFamily="2" charset="0"/>
              </a:rPr>
              <a:t> internacionais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effectLst/>
                <a:latin typeface="Barlow" panose="00000500000000000000" pitchFamily="2" charset="0"/>
              </a:rPr>
              <a:t>Apoios e Bolsas de Investigação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effectLst/>
                <a:latin typeface="Barlow" panose="00000500000000000000" pitchFamily="2" charset="0"/>
              </a:rPr>
              <a:t>Centros de Investigação em várias áreas de</a:t>
            </a:r>
            <a:br>
              <a:rPr lang="pt-PT" sz="2600" dirty="0">
                <a:effectLst/>
                <a:latin typeface="Barlow" panose="00000500000000000000" pitchFamily="2" charset="0"/>
              </a:rPr>
            </a:br>
            <a:r>
              <a:rPr lang="pt-PT" sz="2600" dirty="0">
                <a:effectLst/>
                <a:latin typeface="Barlow" panose="00000500000000000000" pitchFamily="2" charset="0"/>
              </a:rPr>
              <a:t>  conhecimento</a:t>
            </a:r>
            <a:br>
              <a:rPr lang="pt-PT" sz="2400" dirty="0">
                <a:effectLst/>
                <a:latin typeface="Barlow" panose="00000500000000000000" pitchFamily="2" charset="0"/>
              </a:rPr>
            </a:br>
            <a:br>
              <a:rPr lang="pt-PT" sz="2400" dirty="0">
                <a:effectLst/>
                <a:latin typeface="Barlow" panose="00000500000000000000" pitchFamily="2" charset="0"/>
              </a:rPr>
            </a:br>
            <a:r>
              <a:rPr lang="pt-PT" sz="3400" b="1" dirty="0">
                <a:effectLst/>
                <a:latin typeface="Barlow" panose="00000500000000000000" pitchFamily="2" charset="0"/>
              </a:rPr>
              <a:t>Incentivar uma cultura empreendedora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 err="1">
                <a:effectLst/>
                <a:latin typeface="Barlow" panose="00000500000000000000" pitchFamily="2" charset="0"/>
              </a:rPr>
              <a:t>IPStartUp</a:t>
            </a:r>
            <a:r>
              <a:rPr lang="pt-PT" sz="2600" dirty="0">
                <a:effectLst/>
                <a:latin typeface="Barlow" panose="00000500000000000000" pitchFamily="2" charset="0"/>
              </a:rPr>
              <a:t> </a:t>
            </a:r>
            <a:r>
              <a:rPr lang="pt-PT" sz="2300" dirty="0">
                <a:effectLst/>
                <a:latin typeface="Barlow" panose="00000500000000000000" pitchFamily="2" charset="0"/>
              </a:rPr>
              <a:t>(Incubadora de Ideias de Negócio)</a:t>
            </a:r>
            <a:endParaRPr lang="pt-PT" sz="2300" dirty="0">
              <a:latin typeface="Barlow" panose="00000500000000000000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 err="1">
                <a:latin typeface="Barlow" panose="00000500000000000000" pitchFamily="2" charset="0"/>
              </a:rPr>
              <a:t>Poliempreende</a:t>
            </a:r>
            <a:r>
              <a:rPr lang="pt-PT" sz="2600" dirty="0">
                <a:latin typeface="Barlow" panose="00000500000000000000" pitchFamily="2" charset="0"/>
              </a:rPr>
              <a:t> </a:t>
            </a:r>
            <a:r>
              <a:rPr lang="pt-PT" sz="2300" dirty="0">
                <a:latin typeface="Barlow" panose="00000500000000000000" pitchFamily="2" charset="0"/>
              </a:rPr>
              <a:t>(Concurso Nacional)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Unidade Curricular incluída nos planos de estudo</a:t>
            </a:r>
          </a:p>
          <a:p>
            <a:pPr marL="0" indent="0">
              <a:lnSpc>
                <a:spcPct val="110000"/>
              </a:lnSpc>
              <a:buNone/>
            </a:pPr>
            <a:endParaRPr lang="pt-PT" sz="2200" dirty="0">
              <a:latin typeface="Barlow" panose="000005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INOVAR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9"/>
          <a:stretch/>
        </p:blipFill>
        <p:spPr>
          <a:xfrm>
            <a:off x="552108" y="183853"/>
            <a:ext cx="4185228" cy="313724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52111" y="171204"/>
            <a:ext cx="4185226" cy="31625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r="3848"/>
          <a:stretch/>
        </p:blipFill>
        <p:spPr>
          <a:xfrm>
            <a:off x="552109" y="3504954"/>
            <a:ext cx="4185227" cy="313724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52110" y="3504955"/>
            <a:ext cx="4185226" cy="31372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009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safety goggles&#10;&#10;Description automatically generated">
            <a:extLst>
              <a:ext uri="{FF2B5EF4-FFF2-40B4-BE49-F238E27FC236}">
                <a16:creationId xmlns:a16="http://schemas.microsoft.com/office/drawing/2014/main" id="{1DA5235B-62A7-347E-62FA-F60DB87CCE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62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6097" y="618186"/>
            <a:ext cx="443132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CENTROS 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INVESTIGAÇÃO</a:t>
            </a:r>
            <a:endParaRPr kumimoji="0" lang="pt-PT" sz="4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  <a:ea typeface="+mn-ea"/>
              <a:cs typeface="+mn-cs"/>
            </a:endParaRPr>
          </a:p>
        </p:txBody>
      </p:sp>
      <p:sp>
        <p:nvSpPr>
          <p:cNvPr id="13" name="Marcador de Posição de Conteúdo 2"/>
          <p:cNvSpPr txBox="1">
            <a:spLocks/>
          </p:cNvSpPr>
          <p:nvPr/>
        </p:nvSpPr>
        <p:spPr>
          <a:xfrm>
            <a:off x="506436" y="2259724"/>
            <a:ext cx="4318780" cy="4598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RESILIENCE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</a:br>
            <a:r>
              <a:rPr kumimoji="0" lang="en-US" sz="1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Research Center for Regional Development and Sustainability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MARE</a:t>
            </a:r>
            <a:b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</a:br>
            <a:r>
              <a:rPr kumimoji="0" lang="fr-FR" sz="1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Marine and </a:t>
            </a:r>
            <a:r>
              <a:rPr kumimoji="0" lang="fr-FR" sz="180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Environmental</a:t>
            </a:r>
            <a:r>
              <a:rPr kumimoji="0" lang="fr-FR" sz="1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 Sciences Centre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CIEQV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</a:br>
            <a:r>
              <a:rPr kumimoji="0" lang="en-US" sz="1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Life Quality Research Centre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ALGORITMI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</a:br>
            <a:r>
              <a:rPr kumimoji="0" lang="en-US" sz="18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Information and Communications Technology and Electronics</a:t>
            </a:r>
            <a:endParaRPr kumimoji="0" lang="en-US" sz="24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31669" y="159895"/>
            <a:ext cx="1860331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rPr>
              <a:t>INOVAR</a:t>
            </a:r>
          </a:p>
        </p:txBody>
      </p:sp>
    </p:spTree>
    <p:extLst>
      <p:ext uri="{BB962C8B-B14F-4D97-AF65-F5344CB8AC3E}">
        <p14:creationId xmlns:p14="http://schemas.microsoft.com/office/powerpoint/2010/main" val="463955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Marcador de Posição de Conteúdo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6028" y="876840"/>
            <a:ext cx="4035972" cy="42666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463639" y="3678399"/>
            <a:ext cx="8123313" cy="317960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FOCO DA INVESTIGAÇÃO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1800" dirty="0">
                <a:latin typeface="Barlow" panose="00000500000000000000" pitchFamily="2" charset="0"/>
              </a:rPr>
              <a:t>Beneficiar da experiência em múltiplas disciplinas científicas,</a:t>
            </a:r>
            <a:br>
              <a:rPr lang="pt-PT" sz="1800" dirty="0">
                <a:latin typeface="Barlow" panose="00000500000000000000" pitchFamily="2" charset="0"/>
              </a:rPr>
            </a:br>
            <a:r>
              <a:rPr lang="pt-PT" sz="1800" dirty="0">
                <a:latin typeface="Barlow" panose="00000500000000000000" pitchFamily="2" charset="0"/>
              </a:rPr>
              <a:t>totalmente incrementadas nos membros parceiros, com</a:t>
            </a:r>
            <a:br>
              <a:rPr lang="pt-PT" sz="1800" dirty="0">
                <a:latin typeface="Barlow" panose="00000500000000000000" pitchFamily="2" charset="0"/>
              </a:rPr>
            </a:br>
            <a:r>
              <a:rPr lang="pt-PT" sz="1800" dirty="0">
                <a:latin typeface="Barlow" panose="00000500000000000000" pitchFamily="2" charset="0"/>
              </a:rPr>
              <a:t>cientistas reconhecidos, para criar a inovação necessária.</a:t>
            </a:r>
            <a:br>
              <a:rPr lang="pt-PT" sz="2000" dirty="0">
                <a:latin typeface="Barlow" panose="00000500000000000000" pitchFamily="2" charset="0"/>
              </a:rPr>
            </a:b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Bem-estar e envelhecimento ativo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Contribuição humana para a Inteligência Artificial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Economia circular</a:t>
            </a:r>
            <a:endParaRPr lang="pt-PT" sz="2400" dirty="0">
              <a:latin typeface="Barlow" panose="000005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05586"/>
            <a:ext cx="6095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INVESTIGAR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E</a:t>
            </a:r>
            <a:r>
              <a:rPr kumimoji="0" lang="pt-PT" sz="4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 INOVAR</a:t>
            </a:r>
            <a:endParaRPr lang="pt-PT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COM A E³UDRES²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INOVAR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679" y="1963838"/>
            <a:ext cx="2440697" cy="42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437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itting at a desk with her hand on her chin&#10;&#10;Description automatically generated">
            <a:extLst>
              <a:ext uri="{FF2B5EF4-FFF2-40B4-BE49-F238E27FC236}">
                <a16:creationId xmlns:a16="http://schemas.microsoft.com/office/drawing/2014/main" id="{FFDB0B23-58E0-EA54-5EC9-DB41873D7F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18074"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06436" y="2643305"/>
            <a:ext cx="4318780" cy="3915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</a:rPr>
              <a:t>›</a:t>
            </a:r>
            <a: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35 Ideias e Projetos</a:t>
            </a:r>
            <a:b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</a:br>
            <a:r>
              <a:rPr kumimoji="0" lang="pt-PT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 </a:t>
            </a:r>
            <a:r>
              <a:rPr lang="pt-PT" sz="3200" b="1" dirty="0">
                <a:solidFill>
                  <a:prstClr val="white"/>
                </a:solidFill>
                <a:latin typeface="Barlow" panose="00000500000000000000" pitchFamily="2" charset="0"/>
              </a:rPr>
              <a:t>apoiados</a:t>
            </a:r>
            <a:endParaRPr kumimoji="0" lang="pt-PT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22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Apoio em todas as fases de</a:t>
            </a:r>
            <a:b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</a:b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 criação e implementação</a:t>
            </a:r>
          </a:p>
          <a:p>
            <a:pPr marL="0" lvl="0" indent="0">
              <a:lnSpc>
                <a:spcPct val="100000"/>
              </a:lnSpc>
              <a:buNone/>
              <a:defRPr/>
            </a:pPr>
            <a:r>
              <a:rPr lang="pt-PT" sz="22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Workshops e Formações</a:t>
            </a:r>
          </a:p>
          <a:p>
            <a:pPr marL="0" lvl="0" indent="0">
              <a:lnSpc>
                <a:spcPct val="100000"/>
              </a:lnSpc>
              <a:buNone/>
              <a:defRPr/>
            </a:pPr>
            <a:r>
              <a:rPr lang="pt-PT" sz="22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</a:t>
            </a:r>
            <a:r>
              <a:rPr lang="pt-PT" sz="2200" b="1" dirty="0" err="1">
                <a:solidFill>
                  <a:prstClr val="white"/>
                </a:solidFill>
                <a:latin typeface="Barlow" panose="00000500000000000000" pitchFamily="2" charset="0"/>
              </a:rPr>
              <a:t>Mentoria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e </a:t>
            </a:r>
            <a:r>
              <a:rPr lang="pt-PT" sz="2200" b="1" dirty="0" err="1">
                <a:solidFill>
                  <a:prstClr val="white"/>
                </a:solidFill>
                <a:latin typeface="Barlow" panose="00000500000000000000" pitchFamily="2" charset="0"/>
              </a:rPr>
              <a:t>Networking</a:t>
            </a:r>
            <a:endParaRPr lang="pt-PT" sz="2200" b="1" dirty="0">
              <a:solidFill>
                <a:prstClr val="white"/>
              </a:solidFill>
              <a:latin typeface="Barlow" panose="00000500000000000000" pitchFamily="2" charset="0"/>
            </a:endParaRPr>
          </a:p>
          <a:p>
            <a:pPr marL="0" lvl="0" indent="0">
              <a:lnSpc>
                <a:spcPct val="100000"/>
              </a:lnSpc>
              <a:buNone/>
              <a:defRPr/>
            </a:pPr>
            <a:r>
              <a:rPr lang="pt-PT" sz="22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Concursos e Financiamento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pt-PT" sz="22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prstClr val="white"/>
                </a:solidFill>
                <a:latin typeface="Barlow" panose="00000500000000000000" pitchFamily="2" charset="0"/>
              </a:rPr>
              <a:t> Incubação</a:t>
            </a:r>
          </a:p>
          <a:p>
            <a:pPr marL="0" lvl="0" indent="0">
              <a:lnSpc>
                <a:spcPct val="100000"/>
              </a:lnSpc>
              <a:buNone/>
              <a:defRPr/>
            </a:pPr>
            <a:endParaRPr kumimoji="0" lang="pt-PT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097" y="618186"/>
            <a:ext cx="443132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IPSTARTUP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2800" b="1" dirty="0">
                <a:solidFill>
                  <a:prstClr val="white"/>
                </a:solidFill>
                <a:latin typeface="Barlow" panose="00000500000000000000" pitchFamily="2" charset="0"/>
              </a:rPr>
              <a:t>INCUBADORA </a:t>
            </a:r>
            <a:r>
              <a:rPr kumimoji="0" lang="pt-PT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Barlow" panose="00000500000000000000" pitchFamily="2" charset="0"/>
              </a:rPr>
              <a:t>DE</a:t>
            </a:r>
            <a:r>
              <a:rPr kumimoji="0" lang="pt-PT" sz="2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Barlow" panose="00000500000000000000" pitchFamily="2" charset="0"/>
              </a:rPr>
              <a:t> IDEIAS</a:t>
            </a:r>
            <a:endParaRPr kumimoji="0" lang="pt-PT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INOVAR</a:t>
            </a:r>
          </a:p>
        </p:txBody>
      </p:sp>
    </p:spTree>
    <p:extLst>
      <p:ext uri="{BB962C8B-B14F-4D97-AF65-F5344CB8AC3E}">
        <p14:creationId xmlns:p14="http://schemas.microsoft.com/office/powerpoint/2010/main" val="2073433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228672"/>
            <a:ext cx="112133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8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MAIS MUNDO</a:t>
            </a:r>
            <a:endParaRPr kumimoji="0" lang="pt-PT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6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NO POLITÉCNICO DE SETÚBAL</a:t>
            </a:r>
          </a:p>
        </p:txBody>
      </p:sp>
    </p:spTree>
    <p:extLst>
      <p:ext uri="{BB962C8B-B14F-4D97-AF65-F5344CB8AC3E}">
        <p14:creationId xmlns:p14="http://schemas.microsoft.com/office/powerpoint/2010/main" val="1759860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618186"/>
            <a:ext cx="5632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QUEM SOMOS</a:t>
            </a:r>
          </a:p>
        </p:txBody>
      </p:sp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2446985"/>
            <a:ext cx="11728360" cy="416402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Ensino superior público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dirty="0" err="1">
                <a:latin typeface="Barlow" panose="00000500000000000000" pitchFamily="2" charset="0"/>
              </a:rPr>
              <a:t>European</a:t>
            </a:r>
            <a:r>
              <a:rPr lang="pt-PT" sz="2400" dirty="0">
                <a:latin typeface="Barlow" panose="00000500000000000000" pitchFamily="2" charset="0"/>
              </a:rPr>
              <a:t> </a:t>
            </a:r>
            <a:r>
              <a:rPr lang="pt-PT" sz="2400" dirty="0" err="1">
                <a:latin typeface="Barlow" panose="00000500000000000000" pitchFamily="2" charset="0"/>
              </a:rPr>
              <a:t>University</a:t>
            </a:r>
            <a:endParaRPr lang="pt-PT" sz="2400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Formação prática adaptada ao mercado de trabalho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Elevada taxa de empregabilidade 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Estreita colaboração com o tecido empresarial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Aposta na investigação, inovação e empreendedorismo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Comunidade aberta e internacional</a:t>
            </a:r>
          </a:p>
          <a:p>
            <a:pPr marL="0" indent="0">
              <a:lnSpc>
                <a:spcPct val="100000"/>
              </a:lnSpc>
              <a:buClr>
                <a:srgbClr val="007469"/>
              </a:buClr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dirty="0">
                <a:latin typeface="Barlow" panose="00000500000000000000" pitchFamily="2" charset="0"/>
              </a:rPr>
              <a:t>Compromisso com a sustentabilidade e inclusão social</a:t>
            </a:r>
          </a:p>
          <a:p>
            <a:pPr>
              <a:lnSpc>
                <a:spcPct val="100000"/>
              </a:lnSpc>
              <a:buClr>
                <a:srgbClr val="007469"/>
              </a:buClr>
            </a:pPr>
            <a:endParaRPr lang="pt-PT" sz="2400" dirty="0">
              <a:latin typeface="Barlow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rgbClr val="009697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3308032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" r="8365"/>
          <a:stretch/>
        </p:blipFill>
        <p:spPr>
          <a:xfrm>
            <a:off x="552107" y="171204"/>
            <a:ext cx="4185229" cy="31625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" r="4645"/>
          <a:stretch/>
        </p:blipFill>
        <p:spPr>
          <a:xfrm>
            <a:off x="552107" y="3504953"/>
            <a:ext cx="4185229" cy="313724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52110" y="3504955"/>
            <a:ext cx="4185226" cy="31372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2111" y="171204"/>
            <a:ext cx="4185226" cy="31625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45721" y="838903"/>
            <a:ext cx="6846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1" i="0" u="none" strike="noStrike" kern="1200" cap="none" spc="0" normalizeH="0" baseline="0" noProof="0" dirty="0">
                <a:ln>
                  <a:noFill/>
                </a:ln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INTERNACIONALIZAÇÃO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Mobilidade </a:t>
            </a:r>
            <a:r>
              <a:rPr lang="pt-PT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Incoming</a:t>
            </a:r>
            <a:r>
              <a:rPr lang="pt-PT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 e </a:t>
            </a:r>
            <a:r>
              <a:rPr lang="pt-PT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Outgoing</a:t>
            </a:r>
            <a:endParaRPr kumimoji="0" lang="pt-PT" sz="2800" b="1" i="1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8" name="Marcador de Posição de Conteúdo 2"/>
          <p:cNvSpPr>
            <a:spLocks noGrp="1"/>
          </p:cNvSpPr>
          <p:nvPr>
            <p:ph idx="1"/>
          </p:nvPr>
        </p:nvSpPr>
        <p:spPr>
          <a:xfrm>
            <a:off x="5345722" y="2238703"/>
            <a:ext cx="6846277" cy="4403497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pt-PT" sz="2900" b="1" dirty="0">
                <a:solidFill>
                  <a:srgbClr val="009697"/>
                </a:solidFill>
                <a:latin typeface="Barlow" panose="00000500000000000000" pitchFamily="2" charset="0"/>
              </a:rPr>
              <a:t>Intercâmbio para Estudantes</a:t>
            </a:r>
            <a:endParaRPr lang="pt-PT" sz="2900" b="1" dirty="0">
              <a:solidFill>
                <a:srgbClr val="009697"/>
              </a:solidFill>
              <a:effectLst/>
              <a:latin typeface="Barlow" panose="00000500000000000000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effectLst/>
                <a:latin typeface="Barlow" panose="00000500000000000000" pitchFamily="2" charset="0"/>
              </a:rPr>
              <a:t>Programa Erasmus+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Bolsas Santander para Erasmus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effectLst/>
                <a:latin typeface="Barlow" panose="00000500000000000000" pitchFamily="2" charset="0"/>
              </a:rPr>
              <a:t>Bolsas Ibero-Americanas Santander Universidades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Universidade Politécnica de Macau</a:t>
            </a:r>
            <a:br>
              <a:rPr lang="pt-PT" sz="2400" dirty="0">
                <a:effectLst/>
                <a:latin typeface="Barlow" panose="00000500000000000000" pitchFamily="2" charset="0"/>
              </a:rPr>
            </a:br>
            <a:br>
              <a:rPr lang="pt-PT" sz="2400" dirty="0">
                <a:effectLst/>
                <a:latin typeface="Barlow" panose="00000500000000000000" pitchFamily="2" charset="0"/>
              </a:rPr>
            </a:br>
            <a:r>
              <a:rPr lang="pt-PT" sz="2900" b="1" dirty="0">
                <a:solidFill>
                  <a:srgbClr val="009697"/>
                </a:solidFill>
                <a:effectLst/>
                <a:latin typeface="Barlow" panose="00000500000000000000" pitchFamily="2" charset="0"/>
              </a:rPr>
              <a:t>Intercâmbio para Trabalhadores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Programa Erasmus+ </a:t>
            </a:r>
            <a:r>
              <a:rPr lang="pt-PT" sz="2100" dirty="0">
                <a:latin typeface="Barlow" panose="00000500000000000000" pitchFamily="2" charset="0"/>
              </a:rPr>
              <a:t>(Ensino e Formação)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Mobilidade Erasmus+ </a:t>
            </a:r>
            <a:r>
              <a:rPr lang="pt-PT" sz="2100" dirty="0">
                <a:latin typeface="Barlow" panose="00000500000000000000" pitchFamily="2" charset="0"/>
              </a:rPr>
              <a:t>(Canadá, Ucrânia, Uzbequistão)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PT" sz="26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6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600" dirty="0">
                <a:latin typeface="Barlow" panose="00000500000000000000" pitchFamily="2" charset="0"/>
              </a:rPr>
              <a:t>Bolsas Ibero-Americanas Santander Investigação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1669" y="159895"/>
            <a:ext cx="1860331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MAIS MUNDO</a:t>
            </a:r>
          </a:p>
        </p:txBody>
      </p:sp>
    </p:spTree>
    <p:extLst>
      <p:ext uri="{BB962C8B-B14F-4D97-AF65-F5344CB8AC3E}">
        <p14:creationId xmlns:p14="http://schemas.microsoft.com/office/powerpoint/2010/main" val="2661044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31" y="3038999"/>
            <a:ext cx="5468369" cy="36455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6642537" y="689122"/>
            <a:ext cx="5213131" cy="59954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b="1" dirty="0">
                <a:solidFill>
                  <a:srgbClr val="009697"/>
                </a:solidFill>
                <a:latin typeface="Barlow" panose="00000500000000000000" pitchFamily="2" charset="0"/>
              </a:rPr>
              <a:t>COMO?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Mais de 150 acordos com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instituições de ensino superior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da Europa, América e Ásia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300 novos estudantes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internacionais, por ano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Aliança E³UDRES²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IPS </a:t>
            </a:r>
            <a:r>
              <a:rPr lang="pt-PT" sz="2400" b="1" dirty="0" err="1">
                <a:latin typeface="Barlow" panose="00000500000000000000" pitchFamily="2" charset="0"/>
              </a:rPr>
              <a:t>International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Week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Consortium Erasmus Al </a:t>
            </a:r>
            <a:r>
              <a:rPr lang="pt-PT" sz="2400" b="1" dirty="0" err="1">
                <a:latin typeface="Barlow" panose="00000500000000000000" pitchFamily="2" charset="0"/>
              </a:rPr>
              <a:t>Sud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Cursos de Línguas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</a:t>
            </a:r>
            <a:r>
              <a:rPr lang="pt-PT" sz="1600" dirty="0">
                <a:latin typeface="Barlow" panose="00000500000000000000" pitchFamily="2" charset="0"/>
              </a:rPr>
              <a:t>(Português, Francês, </a:t>
            </a:r>
            <a:r>
              <a:rPr lang="pt-PT" sz="1600" dirty="0" err="1">
                <a:latin typeface="Barlow" panose="00000500000000000000" pitchFamily="2" charset="0"/>
              </a:rPr>
              <a:t>Madarim</a:t>
            </a:r>
            <a:r>
              <a:rPr lang="pt-PT" sz="1600" dirty="0">
                <a:latin typeface="Barlow" panose="00000500000000000000" pitchFamily="2" charset="0"/>
              </a:rPr>
              <a:t>…)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Semestre Internacional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05586"/>
            <a:ext cx="6095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COMUNIDADE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ABERTA PARA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O</a:t>
            </a:r>
            <a:r>
              <a:rPr kumimoji="0" lang="pt-PT" sz="4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 MUNDO</a:t>
            </a:r>
            <a:endParaRPr kumimoji="0" lang="pt-PT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31669" y="159895"/>
            <a:ext cx="1860331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MAIS MUNDO</a:t>
            </a:r>
          </a:p>
        </p:txBody>
      </p:sp>
    </p:spTree>
    <p:extLst>
      <p:ext uri="{BB962C8B-B14F-4D97-AF65-F5344CB8AC3E}">
        <p14:creationId xmlns:p14="http://schemas.microsoft.com/office/powerpoint/2010/main" val="37287985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0" b="75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6097" y="618186"/>
            <a:ext cx="443132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OFICINA</a:t>
            </a:r>
            <a:r>
              <a:rPr kumimoji="0" lang="pt-PT" sz="41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 </a:t>
            </a:r>
            <a:r>
              <a:rPr lang="pt-PT" sz="4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LU BAN</a:t>
            </a:r>
            <a:endParaRPr kumimoji="0" lang="pt-PT" sz="4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INDÚSTRIA 4.0</a:t>
            </a:r>
          </a:p>
        </p:txBody>
      </p:sp>
      <p:sp>
        <p:nvSpPr>
          <p:cNvPr id="13" name="Marcador de Posição de Conteúdo 2"/>
          <p:cNvSpPr txBox="1">
            <a:spLocks/>
          </p:cNvSpPr>
          <p:nvPr/>
        </p:nvSpPr>
        <p:spPr>
          <a:xfrm>
            <a:off x="506436" y="2259724"/>
            <a:ext cx="4318780" cy="4598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Parceria com o Governo</a:t>
            </a:r>
            <a:b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 de Tianjin (China)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Única em Portugal e sexta</a:t>
            </a:r>
            <a:b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 no mundo</a:t>
            </a:r>
            <a:endParaRPr lang="pt-PT" sz="2400" b="1" dirty="0">
              <a:solidFill>
                <a:schemeClr val="bg1"/>
              </a:solidFill>
              <a:effectLst/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Tecnologia de última</a:t>
            </a:r>
            <a:b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  geração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E</a:t>
            </a: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nsino prático aliado à</a:t>
            </a:r>
            <a:b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effectLst/>
                <a:latin typeface="Barlow" panose="00000500000000000000" pitchFamily="2" charset="0"/>
              </a:rPr>
              <a:t>  investigação e inovação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Intercâmbio entre</a:t>
            </a:r>
            <a:b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schemeClr val="bg1"/>
                </a:solidFill>
                <a:latin typeface="Barlow" panose="00000500000000000000" pitchFamily="2" charset="0"/>
              </a:rPr>
              <a:t>  estudantes e professores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1669" y="159895"/>
            <a:ext cx="1860331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MAIS MUNDO</a:t>
            </a:r>
          </a:p>
        </p:txBody>
      </p:sp>
    </p:spTree>
    <p:extLst>
      <p:ext uri="{BB962C8B-B14F-4D97-AF65-F5344CB8AC3E}">
        <p14:creationId xmlns:p14="http://schemas.microsoft.com/office/powerpoint/2010/main" val="3896798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May be an image of 6 people, child, people standing and indo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31" y="3038999"/>
            <a:ext cx="5469704" cy="364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6642537" y="689122"/>
            <a:ext cx="5213131" cy="59954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b="1" dirty="0">
                <a:solidFill>
                  <a:srgbClr val="009697"/>
                </a:solidFill>
                <a:latin typeface="Barlow" panose="00000500000000000000" pitchFamily="2" charset="0"/>
              </a:rPr>
              <a:t>ATIVIDADES DA ALIANÇA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 </a:t>
            </a:r>
            <a:r>
              <a:rPr lang="pt-PT" sz="2400" b="1" dirty="0">
                <a:latin typeface="Barlow" panose="00000500000000000000" pitchFamily="2" charset="0"/>
              </a:rPr>
              <a:t>I </a:t>
            </a:r>
            <a:r>
              <a:rPr lang="pt-PT" sz="2400" b="1" dirty="0" err="1">
                <a:latin typeface="Barlow" panose="00000500000000000000" pitchFamily="2" charset="0"/>
              </a:rPr>
              <a:t>Living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Labs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Bootcamp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Science</a:t>
            </a:r>
            <a:r>
              <a:rPr lang="pt-PT" sz="2400" b="1" dirty="0">
                <a:latin typeface="Barlow" panose="00000500000000000000" pitchFamily="2" charset="0"/>
              </a:rPr>
              <a:t> Pub </a:t>
            </a:r>
            <a:r>
              <a:rPr lang="pt-PT" sz="2400" b="1" dirty="0" err="1">
                <a:latin typeface="Barlow" panose="00000500000000000000" pitchFamily="2" charset="0"/>
              </a:rPr>
              <a:t>Quiz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HackathON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Redes de Investigação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Research </a:t>
            </a:r>
            <a:r>
              <a:rPr lang="pt-PT" sz="2400" b="1" dirty="0" err="1">
                <a:latin typeface="Barlow" panose="00000500000000000000" pitchFamily="2" charset="0"/>
              </a:rPr>
              <a:t>Living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Labs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Inscrição em </a:t>
            </a:r>
            <a:r>
              <a:rPr lang="pt-PT" sz="2400" b="1" dirty="0" err="1">
                <a:latin typeface="Barlow" panose="00000500000000000000" pitchFamily="2" charset="0"/>
              </a:rPr>
              <a:t>UCs</a:t>
            </a:r>
            <a:r>
              <a:rPr lang="pt-PT" sz="2400" b="1" dirty="0">
                <a:latin typeface="Barlow" panose="00000500000000000000" pitchFamily="2" charset="0"/>
              </a:rPr>
              <a:t> das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instituições da aliança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400" b="1" dirty="0">
                <a:latin typeface="Barlow" panose="00000500000000000000" pitchFamily="2" charset="0"/>
              </a:rPr>
              <a:t>Resposta a desafios das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cidades, empresas e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organizações de cada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  região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685" y="874918"/>
            <a:ext cx="6095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OPORTUNIDADES</a:t>
            </a:r>
          </a:p>
          <a:p>
            <a:pPr algn="ctr">
              <a:defRPr/>
            </a:pPr>
            <a:r>
              <a:rPr lang="pt-PT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E³UDRES²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1669" y="159895"/>
            <a:ext cx="1860331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MAIS MUNDO</a:t>
            </a:r>
          </a:p>
        </p:txBody>
      </p:sp>
    </p:spTree>
    <p:extLst>
      <p:ext uri="{BB962C8B-B14F-4D97-AF65-F5344CB8AC3E}">
        <p14:creationId xmlns:p14="http://schemas.microsoft.com/office/powerpoint/2010/main" val="41682263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63243"/>
            <a:ext cx="112133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pt-PT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POLITÉCNICO DE SETÚBAL</a:t>
            </a:r>
          </a:p>
          <a:p>
            <a:pPr lvl="0" algn="ctr">
              <a:defRPr/>
            </a:pPr>
            <a:r>
              <a:rPr lang="pt-PT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UMA ESCOLHA, COM CERTEZA</a:t>
            </a:r>
            <a:br>
              <a:rPr lang="pt-PT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</a:b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VÍDEO DE APRESENTAÇÃO</a:t>
            </a:r>
          </a:p>
        </p:txBody>
      </p:sp>
      <p:pic>
        <p:nvPicPr>
          <p:cNvPr id="6" name="Instituto Politécnico de Setúbal - Uma escolha, com certeza (versao completa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2354" y="1818290"/>
            <a:ext cx="7907293" cy="4447429"/>
          </a:xfrm>
        </p:spPr>
      </p:pic>
      <p:sp>
        <p:nvSpPr>
          <p:cNvPr id="2" name="Rectangle 1"/>
          <p:cNvSpPr/>
          <p:nvPr/>
        </p:nvSpPr>
        <p:spPr>
          <a:xfrm>
            <a:off x="3292188" y="6358251"/>
            <a:ext cx="5081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chemeClr val="bg1"/>
                </a:solidFill>
                <a:latin typeface="Barlow" panose="00000500000000000000" pitchFamily="2" charset="0"/>
              </a:rPr>
              <a:t>https://www.youtube.com/watch?v=lrz3yV-Y058</a:t>
            </a:r>
          </a:p>
        </p:txBody>
      </p:sp>
    </p:spTree>
    <p:extLst>
      <p:ext uri="{BB962C8B-B14F-4D97-AF65-F5344CB8AC3E}">
        <p14:creationId xmlns:p14="http://schemas.microsoft.com/office/powerpoint/2010/main" val="374071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78" r="28154" b="747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0071" y="4448067"/>
            <a:ext cx="437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OBRIGADO</a:t>
            </a:r>
            <a:endParaRPr lang="pt-PT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79245" y="5834019"/>
            <a:ext cx="2939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Barlow" panose="00000500000000000000" pitchFamily="2" charset="0"/>
              </a:rPr>
              <a:t>www.ips.pt • info@ips.pt</a:t>
            </a:r>
            <a:endParaRPr lang="pt-PT" sz="1600" b="1" dirty="0">
              <a:solidFill>
                <a:prstClr val="white"/>
              </a:solidFill>
              <a:latin typeface="Barlow" panose="00000500000000000000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1669CA-D4A6-95A2-E828-DC7F9A9EC923}"/>
              </a:ext>
            </a:extLst>
          </p:cNvPr>
          <p:cNvGrpSpPr/>
          <p:nvPr/>
        </p:nvGrpSpPr>
        <p:grpSpPr>
          <a:xfrm>
            <a:off x="1451136" y="6300465"/>
            <a:ext cx="2395980" cy="275752"/>
            <a:chOff x="1262533" y="6299404"/>
            <a:chExt cx="2395980" cy="27575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01BE560-B20E-6B69-7F0D-68032505D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4081" y="6299404"/>
              <a:ext cx="273573" cy="27357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00B2589-4F90-022F-EB57-96E9C1BB1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533" y="6301557"/>
              <a:ext cx="273573" cy="27357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60EAC63-3ADF-A509-38BF-C5196AB53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6153" y="6301557"/>
              <a:ext cx="273573" cy="27357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EFDDA9F-2AEE-07FD-B659-4E1CE38F5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321" y="6299404"/>
              <a:ext cx="273573" cy="27357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D2758BC-4234-DCAD-7A39-C1AC5856A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940" y="6301557"/>
              <a:ext cx="273573" cy="27357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A4B544F-D52C-439D-F4FA-2356BC7BA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9759" y="6301556"/>
              <a:ext cx="273600" cy="2736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3DD928F-C160-3FBE-6831-4922B24F2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7699" y="6299405"/>
              <a:ext cx="273575" cy="273575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06" y="1316479"/>
            <a:ext cx="4199040" cy="1749600"/>
          </a:xfrm>
          <a:prstGeom prst="rect">
            <a:avLst/>
          </a:prstGeom>
        </p:spPr>
      </p:pic>
      <p:pic>
        <p:nvPicPr>
          <p:cNvPr id="32" name="Picture 31" descr="A black background with grey text&#10;&#10;Description automatically generated">
            <a:extLst>
              <a:ext uri="{FF2B5EF4-FFF2-40B4-BE49-F238E27FC236}">
                <a16:creationId xmlns:a16="http://schemas.microsoft.com/office/drawing/2014/main" id="{0C6A6C93-0DB7-1DAD-C7F0-443A53AA52C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061" y="6208540"/>
            <a:ext cx="3191899" cy="4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88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152758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ONDE ESTAMOS</a:t>
            </a:r>
          </a:p>
        </p:txBody>
      </p:sp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463640" y="3854551"/>
            <a:ext cx="7611215" cy="1104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Estamos </a:t>
            </a:r>
            <a:r>
              <a:rPr lang="pt-PT" sz="2400" b="1" dirty="0">
                <a:latin typeface="Barlow" panose="00000500000000000000" pitchFamily="2" charset="0"/>
              </a:rPr>
              <a:t>localizados em Setúbal e no</a:t>
            </a: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Barreiro</a:t>
            </a:r>
            <a:r>
              <a:rPr lang="pt-PT" sz="2400" dirty="0">
                <a:latin typeface="Barlow" panose="00000500000000000000" pitchFamily="2" charset="0"/>
              </a:rPr>
              <a:t>, integrando </a:t>
            </a:r>
            <a:r>
              <a:rPr lang="pt-PT" sz="2400" b="1" dirty="0">
                <a:latin typeface="Barlow" panose="00000500000000000000" pitchFamily="2" charset="0"/>
              </a:rPr>
              <a:t>cinco Escolas Superiores</a:t>
            </a:r>
            <a:r>
              <a:rPr lang="pt-PT" sz="2400" dirty="0">
                <a:latin typeface="Barlow" panose="00000500000000000000" pitchFamily="2" charset="0"/>
              </a:rPr>
              <a:t>.</a:t>
            </a:r>
            <a:endParaRPr lang="pt-PT" sz="2000" dirty="0">
              <a:latin typeface="Barlow" panose="00000500000000000000" pitchFamily="2" charset="0"/>
            </a:endParaRPr>
          </a:p>
        </p:txBody>
      </p:sp>
      <p:sp>
        <p:nvSpPr>
          <p:cNvPr id="10" name="Marcador de Posição de Conteúdo 2"/>
          <p:cNvSpPr txBox="1">
            <a:spLocks/>
          </p:cNvSpPr>
          <p:nvPr/>
        </p:nvSpPr>
        <p:spPr>
          <a:xfrm>
            <a:off x="463641" y="5120641"/>
            <a:ext cx="9891306" cy="1385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pt-PT" sz="2000" dirty="0">
                <a:latin typeface="Barlow" panose="00000500000000000000" pitchFamily="2" charset="0"/>
              </a:rPr>
              <a:t>Formações disponíveis também em </a:t>
            </a:r>
            <a:r>
              <a:rPr lang="pt-PT" sz="2000" b="1" dirty="0">
                <a:latin typeface="Barlow" panose="00000500000000000000" pitchFamily="2" charset="0"/>
              </a:rPr>
              <a:t>mais 6 municípios </a:t>
            </a:r>
            <a:r>
              <a:rPr lang="pt-PT" sz="2000" dirty="0">
                <a:latin typeface="Barlow" panose="00000500000000000000" pitchFamily="2" charset="0"/>
              </a:rPr>
              <a:t>de </a:t>
            </a:r>
            <a:r>
              <a:rPr lang="pt-PT" sz="2000" b="1" dirty="0">
                <a:latin typeface="Barlow" panose="00000500000000000000" pitchFamily="2" charset="0"/>
              </a:rPr>
              <a:t>Portugal</a:t>
            </a:r>
            <a:r>
              <a:rPr lang="pt-PT" sz="2000" dirty="0">
                <a:latin typeface="Barlow" panose="00000500000000000000" pitchFamily="2" charset="0"/>
              </a:rPr>
              <a:t>.</a:t>
            </a:r>
            <a:br>
              <a:rPr lang="pt-PT" sz="2000" dirty="0">
                <a:latin typeface="Barlow" panose="00000500000000000000" pitchFamily="2" charset="0"/>
              </a:rPr>
            </a:b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000" b="1" dirty="0">
                <a:latin typeface="Barlow" panose="00000500000000000000" pitchFamily="2" charset="0"/>
              </a:rPr>
              <a:t>Zona Norte de Lisboa: </a:t>
            </a:r>
            <a:r>
              <a:rPr lang="pt-PT" sz="2000" dirty="0">
                <a:latin typeface="Barlow" panose="00000500000000000000" pitchFamily="2" charset="0"/>
              </a:rPr>
              <a:t>Amadora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000" dirty="0">
                <a:latin typeface="Barlow" panose="00000500000000000000" pitchFamily="2" charset="0"/>
              </a:rPr>
              <a:t> Lisboa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 </a:t>
            </a:r>
            <a:r>
              <a:rPr lang="pt-PT" sz="2000" dirty="0">
                <a:latin typeface="Barlow" panose="00000500000000000000" pitchFamily="2" charset="0"/>
              </a:rPr>
              <a:t>Loures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000" dirty="0">
                <a:latin typeface="Barlow" panose="00000500000000000000" pitchFamily="2" charset="0"/>
              </a:rPr>
              <a:t> Vila Franca de Xira</a:t>
            </a:r>
            <a:br>
              <a:rPr lang="pt-PT" sz="2000" dirty="0">
                <a:latin typeface="Barlow" panose="00000500000000000000" pitchFamily="2" charset="0"/>
              </a:rPr>
            </a:b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000" b="1" dirty="0">
                <a:latin typeface="Barlow" panose="00000500000000000000" pitchFamily="2" charset="0"/>
              </a:rPr>
              <a:t>Alentejo: </a:t>
            </a:r>
            <a:r>
              <a:rPr lang="pt-PT" sz="2000" dirty="0">
                <a:latin typeface="Barlow" panose="00000500000000000000" pitchFamily="2" charset="0"/>
              </a:rPr>
              <a:t>Ponte de Sor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0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000" dirty="0">
                <a:latin typeface="Barlow" panose="00000500000000000000" pitchFamily="2" charset="0"/>
              </a:rPr>
              <a:t>Sines</a:t>
            </a:r>
          </a:p>
          <a:p>
            <a:pPr>
              <a:lnSpc>
                <a:spcPct val="100000"/>
              </a:lnSpc>
              <a:buClr>
                <a:srgbClr val="007469"/>
              </a:buClr>
            </a:pPr>
            <a:endParaRPr lang="pt-PT" sz="2000" dirty="0">
              <a:latin typeface="Barlow" panose="000005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413" y="232453"/>
            <a:ext cx="2267174" cy="453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80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Marcador de Posição de Conteúdo 5" descr="marcador de posição do gráfico">
            <a:extLst>
              <a:ext uri="{FF2B5EF4-FFF2-40B4-BE49-F238E27FC236}">
                <a16:creationId xmlns:a16="http://schemas.microsoft.com/office/drawing/2014/main" id="{4F8339CB-596F-46C7-A612-EA1CB5750E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3055192"/>
              </p:ext>
            </p:extLst>
          </p:nvPr>
        </p:nvGraphicFramePr>
        <p:xfrm>
          <a:off x="5407714" y="468405"/>
          <a:ext cx="6243992" cy="5655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6097" y="2644170"/>
            <a:ext cx="4431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COMUNIDADE</a:t>
            </a:r>
          </a:p>
          <a:p>
            <a:pPr algn="ctr"/>
            <a:r>
              <a:rPr lang="pt-PT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ACADÉMICA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33021" y="3296011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>
                <a:latin typeface="Barlow" panose="00000500000000000000" pitchFamily="2" charset="0"/>
              </a:rPr>
              <a:t>21000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5791" y="2134618"/>
            <a:ext cx="70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>
                <a:latin typeface="Barlow" panose="00000500000000000000" pitchFamily="2" charset="0"/>
              </a:rPr>
              <a:t>9000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96493" y="150682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>
                <a:latin typeface="Barlow" panose="00000500000000000000" pitchFamily="2" charset="0"/>
              </a:rPr>
              <a:t>600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81585" y="146746"/>
            <a:ext cx="51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>
                <a:latin typeface="Barlow" panose="00000500000000000000" pitchFamily="2" charset="0"/>
              </a:rPr>
              <a:t>170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8221467" y="468405"/>
            <a:ext cx="39664" cy="2252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8480246" y="434802"/>
            <a:ext cx="100495" cy="2280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4262222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463639" y="3678399"/>
            <a:ext cx="11320530" cy="289774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sz="3200" b="1" dirty="0">
                <a:solidFill>
                  <a:srgbClr val="009697"/>
                </a:solidFill>
                <a:latin typeface="Barlow" panose="00000500000000000000" pitchFamily="2" charset="0"/>
              </a:rPr>
              <a:t>Aliança E³UDRES²</a:t>
            </a:r>
            <a:br>
              <a:rPr lang="pt-PT" sz="2000" dirty="0">
                <a:latin typeface="Barlow" panose="00000500000000000000" pitchFamily="2" charset="0"/>
              </a:rPr>
            </a:b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400" b="1" dirty="0">
                <a:latin typeface="Barlow" panose="00000500000000000000" pitchFamily="2" charset="0"/>
              </a:rPr>
              <a:t>Portugal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400" b="1" dirty="0">
                <a:latin typeface="Barlow" panose="00000500000000000000" pitchFamily="2" charset="0"/>
              </a:rPr>
              <a:t> Alemanha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 </a:t>
            </a:r>
            <a:r>
              <a:rPr lang="pt-PT" sz="2400" b="1" dirty="0">
                <a:latin typeface="Barlow" panose="00000500000000000000" pitchFamily="2" charset="0"/>
              </a:rPr>
              <a:t>Áustria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400" b="1" dirty="0">
                <a:latin typeface="Barlow" panose="00000500000000000000" pitchFamily="2" charset="0"/>
              </a:rPr>
              <a:t> Bélgica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400" b="1" dirty="0">
                <a:latin typeface="Barlow" panose="00000500000000000000" pitchFamily="2" charset="0"/>
              </a:rPr>
              <a:t> </a:t>
            </a:r>
            <a:r>
              <a:rPr lang="pt-PT" sz="2400" b="1" dirty="0" err="1">
                <a:latin typeface="Barlow" panose="00000500000000000000" pitchFamily="2" charset="0"/>
              </a:rPr>
              <a:t>Finlânida</a:t>
            </a:r>
            <a:endParaRPr lang="pt-PT" sz="2400" b="1" dirty="0"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latin typeface="Barlow" panose="00000500000000000000" pitchFamily="2" charset="0"/>
              </a:rPr>
              <a:t>Hungria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400" b="1" dirty="0">
                <a:latin typeface="Barlow" panose="00000500000000000000" pitchFamily="2" charset="0"/>
              </a:rPr>
              <a:t> Letónia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400" b="1" dirty="0">
                <a:latin typeface="Barlow" panose="00000500000000000000" pitchFamily="2" charset="0"/>
              </a:rPr>
              <a:t> Países Baixos </a:t>
            </a:r>
            <a:r>
              <a:rPr lang="pt-PT" sz="2400" b="1" dirty="0">
                <a:solidFill>
                  <a:srgbClr val="009697"/>
                </a:solidFill>
                <a:latin typeface="Barlow" panose="00000500000000000000" pitchFamily="2" charset="0"/>
              </a:rPr>
              <a:t>• </a:t>
            </a:r>
            <a:r>
              <a:rPr lang="pt-PT" sz="2400" b="1" dirty="0">
                <a:latin typeface="Barlow" panose="00000500000000000000" pitchFamily="2" charset="0"/>
              </a:rPr>
              <a:t>Roménia</a:t>
            </a:r>
            <a:br>
              <a:rPr lang="pt-PT" sz="2400" b="1" dirty="0">
                <a:latin typeface="Barlow" panose="00000500000000000000" pitchFamily="2" charset="0"/>
              </a:rPr>
            </a:br>
            <a:br>
              <a:rPr lang="pt-PT" sz="2400" b="1" dirty="0">
                <a:latin typeface="Barlow" panose="00000500000000000000" pitchFamily="2" charset="0"/>
              </a:rPr>
            </a:br>
            <a:r>
              <a:rPr lang="pt-PT" sz="2000" dirty="0">
                <a:latin typeface="Barlow" panose="00000500000000000000" pitchFamily="2" charset="0"/>
              </a:rPr>
              <a:t>Um grande </a:t>
            </a:r>
            <a:r>
              <a:rPr lang="pt-PT" sz="2000" i="1" dirty="0">
                <a:latin typeface="Barlow" panose="00000500000000000000" pitchFamily="2" charset="0"/>
              </a:rPr>
              <a:t>campus </a:t>
            </a:r>
            <a:r>
              <a:rPr lang="pt-PT" sz="2000" dirty="0">
                <a:latin typeface="Barlow" panose="00000500000000000000" pitchFamily="2" charset="0"/>
              </a:rPr>
              <a:t>europeu para inspirar o desenvolvimento de uma</a:t>
            </a: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000" dirty="0">
                <a:latin typeface="Barlow" panose="00000500000000000000" pitchFamily="2" charset="0"/>
              </a:rPr>
              <a:t>sociedade progressista, criando regiões inteligentes e sustentáveis.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07508"/>
            <a:ext cx="6095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ALIANÇA UNIVERSITÁRIA EUROPEIA</a:t>
            </a:r>
          </a:p>
        </p:txBody>
      </p: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6426555" y="1425668"/>
            <a:ext cx="5649829" cy="1843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PT" sz="2000" b="1" dirty="0">
                <a:latin typeface="Barlow" panose="00000500000000000000" pitchFamily="2" charset="0"/>
              </a:rPr>
              <a:t>Investigação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000" b="1" dirty="0">
                <a:latin typeface="Barlow" panose="00000500000000000000" pitchFamily="2" charset="0"/>
              </a:rPr>
              <a:t> Inovação </a:t>
            </a:r>
            <a:r>
              <a:rPr lang="pt-PT" sz="2000" b="1" dirty="0">
                <a:solidFill>
                  <a:srgbClr val="009697"/>
                </a:solidFill>
                <a:latin typeface="Barlow" panose="00000500000000000000" pitchFamily="2" charset="0"/>
              </a:rPr>
              <a:t>•</a:t>
            </a:r>
            <a:r>
              <a:rPr lang="pt-PT" sz="2000" b="1" dirty="0">
                <a:latin typeface="Barlow" panose="00000500000000000000" pitchFamily="2" charset="0"/>
              </a:rPr>
              <a:t> Intercâmbio</a:t>
            </a:r>
          </a:p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PT" sz="2000" dirty="0">
                <a:latin typeface="Barlow" panose="00000500000000000000" pitchFamily="2" charset="0"/>
              </a:rPr>
              <a:t>Ensino e Investigação baseados em desafios, centrados no ser humano e com</a:t>
            </a:r>
            <a:br>
              <a:rPr lang="pt-PT" sz="2000" dirty="0">
                <a:latin typeface="Barlow" panose="00000500000000000000" pitchFamily="2" charset="0"/>
              </a:rPr>
            </a:br>
            <a:r>
              <a:rPr lang="pt-PT" sz="2000" dirty="0">
                <a:latin typeface="Barlow" panose="00000500000000000000" pitchFamily="2" charset="0"/>
              </a:rPr>
              <a:t>a partilha de conhecimento multidirecional, interdisciplinar e intersectorial.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  <p:sp>
        <p:nvSpPr>
          <p:cNvPr id="13" name="Marcador de Posição de Conteúdo 2"/>
          <p:cNvSpPr txBox="1">
            <a:spLocks/>
          </p:cNvSpPr>
          <p:nvPr/>
        </p:nvSpPr>
        <p:spPr>
          <a:xfrm>
            <a:off x="4298313" y="3660666"/>
            <a:ext cx="5824519" cy="7050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i="1" dirty="0">
                <a:latin typeface="Barlow" panose="00000500000000000000" pitchFamily="2" charset="0"/>
              </a:rPr>
              <a:t>Engaged European Entrepreneurial University as Driver for European Smart and Sustainable Regions</a:t>
            </a:r>
            <a:endParaRPr lang="pt-PT" sz="2000" dirty="0">
              <a:latin typeface="Barlow" panose="00000500000000000000" pitchFamily="2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122" y="805780"/>
            <a:ext cx="2440697" cy="42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2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6"/>
          <a:stretch/>
        </p:blipFill>
        <p:spPr>
          <a:xfrm flipH="1">
            <a:off x="-3" y="1"/>
            <a:ext cx="12191999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06436" y="2995447"/>
            <a:ext cx="4318780" cy="37311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  <a:t> TOP 10 instituições de</a:t>
            </a:r>
            <a:b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  <a:t>  ensino superior mais</a:t>
            </a:r>
            <a:b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  <a:t>  sustentáveis em Portugal</a:t>
            </a:r>
            <a:r>
              <a:rPr lang="pt-PT" sz="2400" dirty="0">
                <a:solidFill>
                  <a:prstClr val="white"/>
                </a:solidFill>
                <a:latin typeface="Barlow" panose="00000500000000000000" pitchFamily="2" charset="0"/>
              </a:rPr>
              <a:t>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</a:t>
            </a:r>
            <a:r>
              <a:rPr kumimoji="0" lang="pt-P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Eco-Escolas</a:t>
            </a:r>
            <a:r>
              <a:rPr lang="pt-PT" sz="2400" b="1" noProof="0" dirty="0">
                <a:solidFill>
                  <a:prstClr val="white"/>
                </a:solidFill>
                <a:latin typeface="Barlow" panose="00000500000000000000" pitchFamily="2" charset="0"/>
              </a:rPr>
              <a:t> 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e </a:t>
            </a:r>
            <a:r>
              <a:rPr kumimoji="0" lang="pt-PT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EcoCampus</a:t>
            </a:r>
            <a:endParaRPr kumimoji="0" lang="pt-PT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rlow" panose="000005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prstClr val="black"/>
                </a:solidFill>
                <a:latin typeface="Barlow" panose="00000500000000000000" pitchFamily="2" charset="0"/>
              </a:rPr>
              <a:t>›</a:t>
            </a:r>
            <a: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  <a:t> Ações na comunidade</a:t>
            </a:r>
            <a:b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</a:br>
            <a:r>
              <a:rPr lang="pt-PT" sz="2400" b="1" dirty="0">
                <a:solidFill>
                  <a:prstClr val="white"/>
                </a:solidFill>
                <a:latin typeface="Barlow" panose="00000500000000000000" pitchFamily="2" charset="0"/>
              </a:rPr>
              <a:t>  envolvente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IPS Solidário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rlow" panose="00000500000000000000" pitchFamily="2" charset="0"/>
              </a:rPr>
              <a:t>›</a:t>
            </a:r>
            <a:r>
              <a:rPr kumimoji="0" lang="pt-PT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rlow" panose="00000500000000000000" pitchFamily="2" charset="0"/>
              </a:rPr>
              <a:t> Voluntariado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6097" y="618186"/>
            <a:ext cx="4431323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rlow" panose="00000500000000000000" pitchFamily="2" charset="0"/>
              </a:rPr>
              <a:t>CAMPUS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SUSTENTÁVEL E INCLUSIVO</a:t>
            </a:r>
            <a:endParaRPr kumimoji="0" lang="pt-PT" sz="4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rlow" panose="00000500000000000000" pitchFamily="2" charset="0"/>
            </a:endParaRPr>
          </a:p>
        </p:txBody>
      </p:sp>
      <p:sp>
        <p:nvSpPr>
          <p:cNvPr id="10" name="Retângulo 6"/>
          <p:cNvSpPr/>
          <p:nvPr/>
        </p:nvSpPr>
        <p:spPr>
          <a:xfrm>
            <a:off x="5076498" y="6403386"/>
            <a:ext cx="61695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>
                <a:solidFill>
                  <a:srgbClr val="009697"/>
                </a:solidFill>
                <a:latin typeface="Barlow" panose="00000500000000000000" pitchFamily="2" charset="0"/>
              </a:rPr>
              <a:t>*</a:t>
            </a:r>
            <a:r>
              <a:rPr lang="pt-PT" sz="1400" dirty="0">
                <a:latin typeface="Barlow" panose="00000500000000000000" pitchFamily="2" charset="0"/>
              </a:rPr>
              <a:t> 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Times </a:t>
            </a:r>
            <a:r>
              <a:rPr lang="pt-PT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Higher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Education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. </a:t>
            </a:r>
            <a:r>
              <a:rPr lang="pt-PT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The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University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pt-PT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Impact</a:t>
            </a:r>
            <a:r>
              <a:rPr lang="pt-PT" sz="1400" dirty="0">
                <a:solidFill>
                  <a:schemeClr val="bg1"/>
                </a:solidFill>
                <a:latin typeface="Barlow" panose="00000500000000000000" pitchFamily="2" charset="0"/>
              </a:rPr>
              <a:t> Rankings 2020.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1985581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 descr="https://lh3.googleusercontent.com/pw/AL9nZEW91QFGeXS5PTPu9uoflznFVlfu9HsdJxOI7bRHKo3QdKhux5D_WBeiYcO_J2gVGxkPHR2AxloZD3lIXRUenB5Nk36Zc5chDc-vbzLxIfDXRNCfG6uGuSXzL1xMoZDebnr_e9iclBLUQAavdwI0TvVj=w1241-h937-no?authuser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10" y="171205"/>
            <a:ext cx="4185226" cy="316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lh3.googleusercontent.com/pw/AL9nZEUt4EYGzHnfHjmawFSX9yuIAEk1NFAkzrWdSBEF-NUNoZDWsZj_x2jocuzg_Ii06xjMaAcNkoQRGJ5yWbjIy5m34LV5hq1-ExCVKo_a0JJKDQ1IW1BgDEtZ2ctXMxUSJRWIQpYvNrd1XQa0pjsIL0E3=w1251-h937-no?authuser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11" y="3504956"/>
            <a:ext cx="4185225" cy="313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45721" y="838903"/>
            <a:ext cx="6846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ESCOLAS SUPERIORES</a:t>
            </a:r>
            <a:br>
              <a:rPr lang="pt-PT" sz="4800" b="1" dirty="0">
                <a:solidFill>
                  <a:srgbClr val="0074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</a:br>
            <a:r>
              <a:rPr lang="pt-PT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2 CAMPI • 5 ESCOLAS</a:t>
            </a:r>
          </a:p>
        </p:txBody>
      </p:sp>
      <p:sp>
        <p:nvSpPr>
          <p:cNvPr id="8" name="Marcador de Posição de Conteúdo 2"/>
          <p:cNvSpPr>
            <a:spLocks noGrp="1"/>
          </p:cNvSpPr>
          <p:nvPr>
            <p:ph idx="1"/>
          </p:nvPr>
        </p:nvSpPr>
        <p:spPr>
          <a:xfrm>
            <a:off x="5345722" y="2611430"/>
            <a:ext cx="6846277" cy="365116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sz="2400" b="1" dirty="0">
                <a:solidFill>
                  <a:srgbClr val="009697"/>
                </a:solidFill>
                <a:effectLst/>
                <a:latin typeface="Barlow" panose="00000500000000000000" pitchFamily="2" charset="0"/>
              </a:rPr>
              <a:t>Campus de Setúbal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2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200" dirty="0">
                <a:effectLst/>
                <a:latin typeface="Barlow" panose="00000500000000000000" pitchFamily="2" charset="0"/>
              </a:rPr>
              <a:t>Escola Superior de Tecnologia de Setúbal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2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200" dirty="0">
                <a:effectLst/>
                <a:latin typeface="Barlow" panose="00000500000000000000" pitchFamily="2" charset="0"/>
              </a:rPr>
              <a:t>Escola Superior de Educação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2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200" dirty="0">
                <a:effectLst/>
                <a:latin typeface="Barlow" panose="00000500000000000000" pitchFamily="2" charset="0"/>
              </a:rPr>
              <a:t>Escola Superior de Ciências Empresariais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2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200" dirty="0">
                <a:effectLst/>
                <a:latin typeface="Barlow" panose="00000500000000000000" pitchFamily="2" charset="0"/>
              </a:rPr>
              <a:t>Escola Superior de Saúde</a:t>
            </a:r>
            <a:br>
              <a:rPr lang="pt-PT" sz="2400" dirty="0">
                <a:effectLst/>
                <a:latin typeface="Barlow" panose="00000500000000000000" pitchFamily="2" charset="0"/>
              </a:rPr>
            </a:br>
            <a:br>
              <a:rPr lang="pt-PT" sz="2400" dirty="0">
                <a:solidFill>
                  <a:srgbClr val="009697"/>
                </a:solidFill>
                <a:effectLst/>
                <a:latin typeface="Barlow" panose="00000500000000000000" pitchFamily="2" charset="0"/>
              </a:rPr>
            </a:br>
            <a:r>
              <a:rPr lang="pt-PT" sz="2400" b="1" dirty="0">
                <a:solidFill>
                  <a:srgbClr val="009697"/>
                </a:solidFill>
                <a:effectLst/>
                <a:latin typeface="Barlow" panose="00000500000000000000" pitchFamily="2" charset="0"/>
              </a:rPr>
              <a:t>Campus do Barreiro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t-PT" sz="2200" b="1" dirty="0">
                <a:solidFill>
                  <a:srgbClr val="009697"/>
                </a:solidFill>
                <a:latin typeface="Barlow" panose="00000500000000000000" pitchFamily="2" charset="0"/>
              </a:rPr>
              <a:t>›</a:t>
            </a:r>
            <a:r>
              <a:rPr lang="pt-PT" sz="2200" b="1" dirty="0">
                <a:solidFill>
                  <a:srgbClr val="007469"/>
                </a:solidFill>
                <a:latin typeface="Barlow" panose="00000500000000000000" pitchFamily="2" charset="0"/>
              </a:rPr>
              <a:t> </a:t>
            </a:r>
            <a:r>
              <a:rPr lang="pt-PT" sz="2200" dirty="0">
                <a:effectLst/>
                <a:latin typeface="Barlow" panose="00000500000000000000" pitchFamily="2" charset="0"/>
              </a:rPr>
              <a:t>Escola Superior de Tecnologia do Barreiro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2111" y="171204"/>
            <a:ext cx="4185226" cy="31625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ctangle 10"/>
          <p:cNvSpPr/>
          <p:nvPr/>
        </p:nvSpPr>
        <p:spPr>
          <a:xfrm>
            <a:off x="552110" y="3504955"/>
            <a:ext cx="4185226" cy="3137247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10731062" y="159895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615483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3640" y="2989722"/>
            <a:ext cx="10720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9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rlow" panose="00000500000000000000" pitchFamily="2" charset="0"/>
              </a:rPr>
              <a:t>ESCOLA SUPERIOR DE TECNOLOGIA DE SETÚBAL</a:t>
            </a:r>
            <a:endParaRPr lang="pt-PT" sz="3600" b="1" i="1" dirty="0">
              <a:solidFill>
                <a:srgbClr val="009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63640" y="3826413"/>
            <a:ext cx="10720175" cy="2370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Font typeface="Arial"/>
              <a:buNone/>
            </a:pPr>
            <a:r>
              <a:rPr lang="pt-PT" sz="2400" dirty="0">
                <a:latin typeface="Barlow" panose="00000500000000000000" pitchFamily="2" charset="0"/>
              </a:rPr>
              <a:t>A Escola Superior de Tecnologia de Setúbal foi a primeira escola a iniciar atividade, em 1983. Atualmente, está focada na formação de profissionais altamente qualificados na área da Engenharia e Tecnologia, capazes de contribuir para o avanço científico tecnológico da região, do país e do mundo.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05" b="31987"/>
          <a:stretch/>
        </p:blipFill>
        <p:spPr>
          <a:xfrm>
            <a:off x="180536" y="154744"/>
            <a:ext cx="11830929" cy="22648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0536" y="154744"/>
            <a:ext cx="11830929" cy="2264898"/>
          </a:xfrm>
          <a:prstGeom prst="rect">
            <a:avLst/>
          </a:prstGeom>
          <a:solidFill>
            <a:srgbClr val="00746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Barlow" panose="000005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31062" y="150270"/>
            <a:ext cx="1460937" cy="369332"/>
          </a:xfrm>
          <a:prstGeom prst="rect">
            <a:avLst/>
          </a:prstGeom>
          <a:solidFill>
            <a:srgbClr val="009697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Barlow" panose="00000500000000000000" pitchFamily="2" charset="0"/>
              </a:rPr>
              <a:t>CONHECER</a:t>
            </a:r>
          </a:p>
        </p:txBody>
      </p:sp>
    </p:spTree>
    <p:extLst>
      <p:ext uri="{BB962C8B-B14F-4D97-AF65-F5344CB8AC3E}">
        <p14:creationId xmlns:p14="http://schemas.microsoft.com/office/powerpoint/2010/main" val="1555838542"/>
      </p:ext>
    </p:extLst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esh">
    <a:dk1>
      <a:sysClr val="windowText" lastClr="000000"/>
    </a:dk1>
    <a:lt1>
      <a:sysClr val="window" lastClr="FFFFFF"/>
    </a:lt1>
    <a:dk2>
      <a:srgbClr val="363D46"/>
    </a:dk2>
    <a:lt2>
      <a:srgbClr val="EBEBEB"/>
    </a:lt2>
    <a:accent1>
      <a:srgbClr val="5AD0B8"/>
    </a:accent1>
    <a:accent2>
      <a:srgbClr val="47BB7E"/>
    </a:accent2>
    <a:accent3>
      <a:srgbClr val="96CD4B"/>
    </a:accent3>
    <a:accent4>
      <a:srgbClr val="61C7DD"/>
    </a:accent4>
    <a:accent5>
      <a:srgbClr val="2495CF"/>
    </a:accent5>
    <a:accent6>
      <a:srgbClr val="5A74D1"/>
    </a:accent6>
    <a:hlink>
      <a:srgbClr val="72CEBB"/>
    </a:hlink>
    <a:folHlink>
      <a:srgbClr val="98E6D6"/>
    </a:folHlink>
  </a:clrScheme>
  <a:fontScheme name="Mesh">
    <a:majorFont>
      <a:latin typeface="Century Gothic" panose="020B050202020202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Mesh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10000"/>
            </a:schemeClr>
          </a:gs>
          <a:gs pos="100000">
            <a:schemeClr val="phClr">
              <a:tint val="82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84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5400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innerShdw blurRad="50800" dist="25400" dir="13500000">
            <a:srgbClr val="000000">
              <a:alpha val="55000"/>
            </a:srgbClr>
          </a:inn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>
          <a:bevelT w="25400" h="25400" prst="slope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28000"/>
              <a:satMod val="94000"/>
              <a:lumMod val="20000"/>
            </a:schemeClr>
            <a:schemeClr val="phClr">
              <a:tint val="94000"/>
              <a:shade val="84000"/>
              <a:satMod val="148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1790</Words>
  <Application>Microsoft Office PowerPoint</Application>
  <PresentationFormat>Widescreen</PresentationFormat>
  <Paragraphs>308</Paragraphs>
  <Slides>35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Calibri</vt:lpstr>
      <vt:lpstr>Barlow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Nuno Nunes</dc:creator>
  <cp:lastModifiedBy>Nuno Miguel Nunes</cp:lastModifiedBy>
  <cp:revision>142</cp:revision>
  <dcterms:created xsi:type="dcterms:W3CDTF">2022-09-27T14:32:08Z</dcterms:created>
  <dcterms:modified xsi:type="dcterms:W3CDTF">2024-05-14T18:43:51Z</dcterms:modified>
</cp:coreProperties>
</file>